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258" r:id="rId3"/>
    <p:sldId id="259" r:id="rId4"/>
    <p:sldId id="297" r:id="rId5"/>
    <p:sldId id="315" r:id="rId6"/>
    <p:sldId id="316" r:id="rId7"/>
    <p:sldId id="301" r:id="rId8"/>
    <p:sldId id="302" r:id="rId9"/>
    <p:sldId id="303" r:id="rId10"/>
    <p:sldId id="317" r:id="rId11"/>
    <p:sldId id="304" r:id="rId12"/>
    <p:sldId id="305" r:id="rId13"/>
    <p:sldId id="306" r:id="rId14"/>
    <p:sldId id="307" r:id="rId15"/>
    <p:sldId id="308" r:id="rId16"/>
    <p:sldId id="312" r:id="rId17"/>
    <p:sldId id="313" r:id="rId18"/>
    <p:sldId id="314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321" r:id="rId54"/>
    <p:sldId id="323" r:id="rId55"/>
    <p:sldId id="322" r:id="rId56"/>
    <p:sldId id="326" r:id="rId57"/>
    <p:sldId id="325" r:id="rId5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B9E81-D8C7-45B3-B846-D9955F3D0C1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75AC7-D764-484E-8DBD-68FA838ABBF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5156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75FA5AB-4D9B-4487-82A3-71861175DC95}" type="slidenum">
              <a:rPr lang="nl-NL" altLang="sr-Latn-RS" smtClean="0"/>
              <a:pPr>
                <a:spcBef>
                  <a:spcPct val="0"/>
                </a:spcBef>
              </a:pPr>
              <a:t>4</a:t>
            </a:fld>
            <a:endParaRPr lang="nl-NL" altLang="sr-Latn-R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sr-Latn-RS" smtClean="0"/>
          </a:p>
        </p:txBody>
      </p:sp>
    </p:spTree>
    <p:extLst>
      <p:ext uri="{BB962C8B-B14F-4D97-AF65-F5344CB8AC3E}">
        <p14:creationId xmlns:p14="http://schemas.microsoft.com/office/powerpoint/2010/main" xmlns="" val="3209391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530231D-7767-40D2-A97A-AF8AB1A98AA1}" type="slidenum">
              <a:rPr lang="nl-NL" altLang="sr-Latn-RS" smtClean="0"/>
              <a:pPr>
                <a:spcBef>
                  <a:spcPct val="0"/>
                </a:spcBef>
              </a:pPr>
              <a:t>53</a:t>
            </a:fld>
            <a:endParaRPr lang="nl-NL" altLang="sr-Latn-R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sr-Latn-RS" smtClean="0"/>
          </a:p>
        </p:txBody>
      </p:sp>
    </p:spTree>
    <p:extLst>
      <p:ext uri="{BB962C8B-B14F-4D97-AF65-F5344CB8AC3E}">
        <p14:creationId xmlns:p14="http://schemas.microsoft.com/office/powerpoint/2010/main" xmlns="" val="91932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4B91178-06D8-4C88-9AA7-9AD398E35E4A}" type="slidenum">
              <a:rPr lang="en-US" altLang="sr-Latn-RS" smtClean="0"/>
              <a:pPr>
                <a:spcBef>
                  <a:spcPct val="0"/>
                </a:spcBef>
              </a:pPr>
              <a:t>6</a:t>
            </a:fld>
            <a:endParaRPr lang="en-US" altLang="sr-Latn-R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sr-Latn-RS" smtClean="0"/>
          </a:p>
        </p:txBody>
      </p:sp>
    </p:spTree>
    <p:extLst>
      <p:ext uri="{BB962C8B-B14F-4D97-AF65-F5344CB8AC3E}">
        <p14:creationId xmlns:p14="http://schemas.microsoft.com/office/powerpoint/2010/main" xmlns="" val="1763813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F20B548-1EFE-4DBD-BCE2-04E413D4FADA}" type="slidenum">
              <a:rPr lang="en-US" altLang="sr-Latn-RS" smtClean="0"/>
              <a:pPr>
                <a:spcBef>
                  <a:spcPct val="0"/>
                </a:spcBef>
              </a:pPr>
              <a:t>12</a:t>
            </a:fld>
            <a:endParaRPr lang="en-US" altLang="sr-Latn-R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sr-Latn-RS" smtClean="0"/>
          </a:p>
        </p:txBody>
      </p:sp>
    </p:spTree>
    <p:extLst>
      <p:ext uri="{BB962C8B-B14F-4D97-AF65-F5344CB8AC3E}">
        <p14:creationId xmlns:p14="http://schemas.microsoft.com/office/powerpoint/2010/main" xmlns="" val="2061525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0BC98C6-CAB1-423D-870B-C64D74F3BCFF}" type="slidenum">
              <a:rPr lang="en-US" altLang="sr-Latn-RS" smtClean="0"/>
              <a:pPr>
                <a:spcBef>
                  <a:spcPct val="0"/>
                </a:spcBef>
              </a:pPr>
              <a:t>14</a:t>
            </a:fld>
            <a:endParaRPr lang="en-US" altLang="sr-Latn-R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sr-Latn-RS" smtClean="0"/>
          </a:p>
        </p:txBody>
      </p:sp>
    </p:spTree>
    <p:extLst>
      <p:ext uri="{BB962C8B-B14F-4D97-AF65-F5344CB8AC3E}">
        <p14:creationId xmlns:p14="http://schemas.microsoft.com/office/powerpoint/2010/main" xmlns="" val="4181514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2305A99-AEAA-43DE-ABFA-6B0855650046}" type="slidenum">
              <a:rPr lang="en-US" altLang="sr-Latn-RS" smtClean="0"/>
              <a:pPr>
                <a:spcBef>
                  <a:spcPct val="0"/>
                </a:spcBef>
              </a:pPr>
              <a:t>15</a:t>
            </a:fld>
            <a:endParaRPr lang="en-US" altLang="sr-Latn-R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sr-Latn-RS" smtClean="0"/>
          </a:p>
        </p:txBody>
      </p:sp>
    </p:spTree>
    <p:extLst>
      <p:ext uri="{BB962C8B-B14F-4D97-AF65-F5344CB8AC3E}">
        <p14:creationId xmlns:p14="http://schemas.microsoft.com/office/powerpoint/2010/main" xmlns="" val="173164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28E623-990C-4DDB-A45E-4740436C8A89}" type="slidenum">
              <a:rPr lang="en-US" altLang="sr-Latn-RS" smtClean="0"/>
              <a:pPr>
                <a:spcBef>
                  <a:spcPct val="0"/>
                </a:spcBef>
              </a:pPr>
              <a:t>17</a:t>
            </a:fld>
            <a:endParaRPr lang="en-US" altLang="sr-Latn-R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sr-Latn-RS" smtClean="0"/>
          </a:p>
        </p:txBody>
      </p:sp>
    </p:spTree>
    <p:extLst>
      <p:ext uri="{BB962C8B-B14F-4D97-AF65-F5344CB8AC3E}">
        <p14:creationId xmlns:p14="http://schemas.microsoft.com/office/powerpoint/2010/main" xmlns="" val="790735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8E1CC97-C745-432A-A141-FF5E25EF79DD}" type="slidenum">
              <a:rPr lang="en-US" altLang="sr-Latn-RS" smtClean="0"/>
              <a:pPr>
                <a:spcBef>
                  <a:spcPct val="0"/>
                </a:spcBef>
              </a:pPr>
              <a:t>18</a:t>
            </a:fld>
            <a:endParaRPr lang="en-US" altLang="sr-Latn-R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sr-Latn-RS" smtClean="0"/>
          </a:p>
        </p:txBody>
      </p:sp>
    </p:spTree>
    <p:extLst>
      <p:ext uri="{BB962C8B-B14F-4D97-AF65-F5344CB8AC3E}">
        <p14:creationId xmlns:p14="http://schemas.microsoft.com/office/powerpoint/2010/main" xmlns="" val="113556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FFF8618-C124-403C-8924-4D25B765812F}" type="slidenum">
              <a:rPr lang="nl-NL" altLang="sr-Latn-RS" smtClean="0"/>
              <a:pPr>
                <a:spcBef>
                  <a:spcPct val="0"/>
                </a:spcBef>
              </a:pPr>
              <a:t>27</a:t>
            </a:fld>
            <a:endParaRPr lang="nl-NL" altLang="sr-Latn-RS" smtClean="0"/>
          </a:p>
        </p:txBody>
      </p:sp>
      <p:sp>
        <p:nvSpPr>
          <p:cNvPr id="8089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8200" y="457200"/>
            <a:ext cx="5181600" cy="3886200"/>
          </a:xfrm>
          <a:ln/>
        </p:spPr>
      </p:sp>
      <p:sp>
        <p:nvSpPr>
          <p:cNvPr id="80900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800600"/>
            <a:ext cx="5486400" cy="3886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/>
          <a:p>
            <a:pPr eaLnBrk="1" hangingPunct="1"/>
            <a:endParaRPr lang="fr-FR" altLang="sr-Latn-RS" smtClean="0"/>
          </a:p>
        </p:txBody>
      </p:sp>
    </p:spTree>
    <p:extLst>
      <p:ext uri="{BB962C8B-B14F-4D97-AF65-F5344CB8AC3E}">
        <p14:creationId xmlns:p14="http://schemas.microsoft.com/office/powerpoint/2010/main" xmlns="" val="857750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B87EDC0-50A6-45CB-9F84-D351AADACD3C}" type="slidenum">
              <a:rPr lang="hu-HU" altLang="sr-Latn-RS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hu-HU" altLang="sr-Latn-R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" y="44323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en-US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061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1E59C-475A-4742-934C-623CE4E2906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7290-4424-4C6C-8D41-7FC0A43FA74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6130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1E59C-475A-4742-934C-623CE4E2906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7290-4424-4C6C-8D41-7FC0A43FA74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0963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1E59C-475A-4742-934C-623CE4E2906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7290-4424-4C6C-8D41-7FC0A43FA74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2986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1E59C-475A-4742-934C-623CE4E2906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7290-4424-4C6C-8D41-7FC0A43FA74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36867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1E59C-475A-4742-934C-623CE4E2906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7290-4424-4C6C-8D41-7FC0A43FA74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5508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1E59C-475A-4742-934C-623CE4E2906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7290-4424-4C6C-8D41-7FC0A43FA74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869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1E59C-475A-4742-934C-623CE4E2906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7290-4424-4C6C-8D41-7FC0A43FA74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14287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1E59C-475A-4742-934C-623CE4E2906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7290-4424-4C6C-8D41-7FC0A43FA74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4720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1E59C-475A-4742-934C-623CE4E2906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7290-4424-4C6C-8D41-7FC0A43FA74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1370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1E59C-475A-4742-934C-623CE4E2906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7290-4424-4C6C-8D41-7FC0A43FA74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4319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1E59C-475A-4742-934C-623CE4E2906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97290-4424-4C6C-8D41-7FC0A43FA74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8034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1E59C-475A-4742-934C-623CE4E2906C}" type="datetimeFigureOut">
              <a:rPr lang="hr-HR" smtClean="0"/>
              <a:pPr/>
              <a:t>18.7.2016.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7290-4424-4C6C-8D41-7FC0A43FA74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6218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jpeg"/><Relationship Id="rId4" Type="http://schemas.openxmlformats.org/officeDocument/2006/relationships/hyperlink" Target="http://www.uhrad.com/ctarc/ct028c.jp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ubmed/2644979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Upalne bolesti crijeva-jedna ili više bolesti?</a:t>
            </a:r>
            <a:endParaRPr lang="hr-HR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67074"/>
            <a:ext cx="6858000" cy="1655762"/>
          </a:xfrm>
        </p:spPr>
        <p:txBody>
          <a:bodyPr/>
          <a:lstStyle/>
          <a:p>
            <a:r>
              <a:rPr lang="hr-HR" dirty="0" smtClean="0"/>
              <a:t>Izv.prof.dr. Brankica Mijandrušić Sinčić,dr.med.</a:t>
            </a:r>
          </a:p>
          <a:p>
            <a:r>
              <a:rPr lang="hr-HR" dirty="0" smtClean="0"/>
              <a:t>Zavod za gastroenterologiju, Klinika za internu medicinu</a:t>
            </a:r>
          </a:p>
          <a:p>
            <a:r>
              <a:rPr lang="hr-HR" dirty="0" smtClean="0"/>
              <a:t>Klinički bolnički centar Rijeka</a:t>
            </a:r>
          </a:p>
          <a:p>
            <a:r>
              <a:rPr lang="hr-HR" dirty="0" smtClean="0"/>
              <a:t>Roč, 16.lipnja 2016.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436" y="5734499"/>
            <a:ext cx="1329043" cy="384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5301" y="5194955"/>
            <a:ext cx="146926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64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Što je kalprotektin i kako se određuje?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143000"/>
            <a:ext cx="876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r-H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Mali protein koji uglavnom</a:t>
            </a:r>
          </a:p>
          <a:p>
            <a:pPr marL="285750" indent="-285750"/>
            <a:r>
              <a:rPr lang="hr-H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potječe iz neutrofila</a:t>
            </a:r>
            <a:endParaRPr lang="hr-H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Oštećenje sluznice uzrokuje </a:t>
            </a:r>
          </a:p>
          <a:p>
            <a:pPr marL="285750" indent="-285750"/>
            <a:r>
              <a:rPr lang="hr-H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otpuštanje </a:t>
            </a:r>
          </a:p>
          <a:p>
            <a:pPr marL="285750" indent="-285750"/>
            <a:r>
              <a:rPr lang="hr-H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neutrofila u lumen crijeva – </a:t>
            </a:r>
          </a:p>
          <a:p>
            <a:pPr marL="285750" indent="-285750"/>
            <a:r>
              <a:rPr lang="hr-H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povišeni kalprotektin u stolici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600" dirty="0" smtClean="0"/>
              <a:t>       </a:t>
            </a:r>
            <a:endParaRPr lang="hr-HR" sz="1600" dirty="0"/>
          </a:p>
          <a:p>
            <a:r>
              <a:rPr lang="hr-HR" sz="1600" dirty="0" smtClean="0"/>
              <a:t>   </a:t>
            </a:r>
            <a:endParaRPr lang="hr-HR" sz="1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886200" cy="395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0" y="5983546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6002849" cy="188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6700" y="6242447"/>
            <a:ext cx="85344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Sipponen T, Kolho KL.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Scand J Gastroenterol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2015.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645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27" y="457201"/>
            <a:ext cx="82296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za fekalni kalprotektin</a:t>
            </a:r>
            <a:endParaRPr lang="en-U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14684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r-H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Kvantitativni imunokromatografski test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Uzorak: stolica (kao za hemokult)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Nije potrebna nikakva dijeta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Stablinost: 6 dana na 2-8C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Cut-off	50 ug/g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hr-HR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r-H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		</a:t>
            </a:r>
            <a:endParaRPr lang="hr-HR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hr-HR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0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9940" name="Picture 5" descr="Comic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916113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9367" y="6385302"/>
            <a:ext cx="5673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Podatci iz Zavoda za laboratorijsku dijagnostiku KBC Rijeka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0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98143" y="613533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r-HR" altLang="sr-Latn-R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Endoskopske pretrage </a:t>
            </a:r>
            <a:endParaRPr lang="en-GB" altLang="sr-Latn-R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116013" y="2590800"/>
            <a:ext cx="7343775" cy="3430588"/>
          </a:xfrm>
        </p:spPr>
        <p:txBody>
          <a:bodyPr/>
          <a:lstStyle/>
          <a:p>
            <a:pPr marL="457200" indent="-457200" eaLnBrk="1" hangingPunct="1">
              <a:defRPr/>
            </a:pPr>
            <a:r>
              <a:rPr lang="hr-HR" altLang="sr-Latn-R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Kolonoskopija + ileoskopija</a:t>
            </a:r>
          </a:p>
          <a:p>
            <a:pPr marL="457200" indent="-457200" eaLnBrk="1" hangingPunct="1">
              <a:defRPr/>
            </a:pPr>
            <a:r>
              <a:rPr lang="hr-HR" altLang="sr-Latn-R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Ezofagogastroduodenoskopija</a:t>
            </a:r>
          </a:p>
          <a:p>
            <a:pPr marL="457200" indent="-457200" eaLnBrk="1" hangingPunct="1">
              <a:defRPr/>
            </a:pPr>
            <a:endParaRPr lang="hr-HR" altLang="sr-Latn-R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defRPr/>
            </a:pPr>
            <a:r>
              <a:rPr lang="hr-HR" altLang="sr-Latn-R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Endoskopija kapsulom </a:t>
            </a:r>
          </a:p>
          <a:p>
            <a:pPr marL="457200" indent="-457200" eaLnBrk="1" hangingPunct="1">
              <a:defRPr/>
            </a:pPr>
            <a:r>
              <a:rPr lang="hr-HR" altLang="sr-Latn-R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Enteroskopija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hr-HR" altLang="sr-Latn-R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7415" y="6144218"/>
            <a:ext cx="3832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Annese V et al.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Crohn’s Colitis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2013.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212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7921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Ezofagogastroduodenoskopija i kolonoskopija + biopsija (PHD)</a:t>
            </a:r>
            <a:r>
              <a:rPr lang="hr-HR" sz="2400" dirty="0" smtClean="0">
                <a:solidFill>
                  <a:srgbClr val="002060"/>
                </a:solidFill>
                <a:latin typeface="Arial" pitchFamily="34" charset="0"/>
              </a:rPr>
              <a:t/>
            </a:r>
            <a:br>
              <a:rPr lang="hr-HR" sz="2400" dirty="0" smtClean="0">
                <a:solidFill>
                  <a:srgbClr val="002060"/>
                </a:solidFill>
                <a:latin typeface="Arial" pitchFamily="34" charset="0"/>
              </a:rPr>
            </a:br>
            <a:endParaRPr lang="en-GB" sz="2800" dirty="0" smtClean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4301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altLang="sr-Latn-RS" smtClean="0"/>
          </a:p>
          <a:p>
            <a:pPr eaLnBrk="1" hangingPunct="1"/>
            <a:endParaRPr lang="en-GB" altLang="sr-Latn-RS" smtClean="0"/>
          </a:p>
        </p:txBody>
      </p:sp>
      <p:pic>
        <p:nvPicPr>
          <p:cNvPr id="43012" name="Picture 1028" descr="Endoskopija - držanje aparata i pogled namonit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483"/>
          <a:stretch>
            <a:fillRect/>
          </a:stretch>
        </p:blipFill>
        <p:spPr bwMode="auto">
          <a:xfrm>
            <a:off x="3852863" y="1236663"/>
            <a:ext cx="3455987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029" descr="Endoskopija - držanje aparata i pogled namonit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34" r="17520"/>
          <a:stretch>
            <a:fillRect/>
          </a:stretch>
        </p:blipFill>
        <p:spPr bwMode="auto">
          <a:xfrm>
            <a:off x="7524750" y="1341438"/>
            <a:ext cx="135096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030" descr="Uvođenje cange u radni ka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292600"/>
            <a:ext cx="24542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031" descr="Endosco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292600"/>
            <a:ext cx="2447925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032" descr="Can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708275"/>
            <a:ext cx="13684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033" descr="Spozicioniranje endoskop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309562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24" descr="Patient positioning for sigmoidoscopy and colonos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22725"/>
            <a:ext cx="309562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34950" y="836613"/>
            <a:ext cx="8712200" cy="71437"/>
          </a:xfrm>
          <a:prstGeom prst="round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8313" y="6474897"/>
            <a:ext cx="5236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Annese V et al</a:t>
            </a:r>
            <a:r>
              <a:rPr lang="hr-HR" b="1" i="1" dirty="0" smtClean="0"/>
              <a:t>. J Crohn’s Colitis </a:t>
            </a:r>
            <a:r>
              <a:rPr lang="hr-HR" dirty="0" smtClean="0"/>
              <a:t>2013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0668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hr-HR" altLang="sr-Latn-R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Endoskopski nalazi</a:t>
            </a:r>
            <a:endParaRPr lang="en-GB" altLang="sr-Latn-R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5" name="Picture 1027" descr="croh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2819400" cy="2754313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0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78738519"/>
              </p:ext>
            </p:extLst>
          </p:nvPr>
        </p:nvGraphicFramePr>
        <p:xfrm>
          <a:off x="3793471" y="3831609"/>
          <a:ext cx="2895600" cy="2781300"/>
        </p:xfrm>
        <a:graphic>
          <a:graphicData uri="http://schemas.openxmlformats.org/presentationml/2006/ole">
            <p:oleObj spid="_x0000_s2091" name="Bitmapafbeelding" r:id="rId6" imgW="2057143" imgH="2048161" progId="PBrush">
              <p:embed/>
            </p:oleObj>
          </a:graphicData>
        </a:graphic>
      </p:graphicFrame>
      <p:pic>
        <p:nvPicPr>
          <p:cNvPr id="44037" name="Picture 1029" descr="img_capsule_gitrac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2420938" cy="3754438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868" y="5773003"/>
            <a:ext cx="382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Annese V et al.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Crohn’s Colitis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hr-HR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088255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r-HR" altLang="sr-Latn-R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Patohistološka analiza sluznice crijeva </a:t>
            </a:r>
            <a:endParaRPr lang="en-GB" altLang="sr-Latn-R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3" name="Picture 3" descr="falk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99" b="4280"/>
          <a:stretch>
            <a:fillRect/>
          </a:stretch>
        </p:blipFill>
        <p:spPr bwMode="auto">
          <a:xfrm>
            <a:off x="2916238" y="4868863"/>
            <a:ext cx="1871662" cy="1728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6084" name="Object 2"/>
          <p:cNvGraphicFramePr>
            <a:graphicFrameLocks noChangeAspect="1"/>
          </p:cNvGraphicFramePr>
          <p:nvPr/>
        </p:nvGraphicFramePr>
        <p:xfrm>
          <a:off x="7334250" y="2840038"/>
          <a:ext cx="1285875" cy="1731962"/>
        </p:xfrm>
        <a:graphic>
          <a:graphicData uri="http://schemas.openxmlformats.org/presentationml/2006/ole">
            <p:oleObj spid="_x0000_s3114" name="Clip" r:id="rId5" imgW="1626946" imgH="2287009" progId="">
              <p:embed/>
            </p:oleObj>
          </a:graphicData>
        </a:graphic>
      </p:graphicFrame>
      <p:pic>
        <p:nvPicPr>
          <p:cNvPr id="46085" name="Picture 5" descr="crijeva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2" t="1768" r="52740"/>
          <a:stretch>
            <a:fillRect/>
          </a:stretch>
        </p:blipFill>
        <p:spPr bwMode="auto">
          <a:xfrm>
            <a:off x="611188" y="1773238"/>
            <a:ext cx="1584325" cy="1809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7" descr="crijev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6" r="55484" b="4507"/>
          <a:stretch>
            <a:fillRect/>
          </a:stretch>
        </p:blipFill>
        <p:spPr bwMode="auto">
          <a:xfrm>
            <a:off x="2339975" y="1773238"/>
            <a:ext cx="1808163" cy="2411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2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73238"/>
            <a:ext cx="2808287" cy="2798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64"/>
          <a:stretch>
            <a:fillRect/>
          </a:stretch>
        </p:blipFill>
        <p:spPr bwMode="auto">
          <a:xfrm>
            <a:off x="4932363" y="4868863"/>
            <a:ext cx="1776412" cy="1739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9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813" b="9764"/>
          <a:stretch>
            <a:fillRect/>
          </a:stretch>
        </p:blipFill>
        <p:spPr bwMode="auto">
          <a:xfrm>
            <a:off x="6875463" y="4868863"/>
            <a:ext cx="1730375" cy="1728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34950" y="1052513"/>
            <a:ext cx="8712200" cy="73025"/>
          </a:xfrm>
          <a:prstGeom prst="round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4950" y="5172501"/>
            <a:ext cx="2586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Magro F et al.</a:t>
            </a:r>
          </a:p>
          <a:p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Crohn’s Colitis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742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Ulcerozni kolitis-radiološki nalaz</a:t>
            </a:r>
          </a:p>
        </p:txBody>
      </p:sp>
      <p:pic>
        <p:nvPicPr>
          <p:cNvPr id="51203" name="Picture 3" descr="ulcerative_coliti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21013" y="1697038"/>
            <a:ext cx="3449637" cy="389413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1439" y="6182436"/>
            <a:ext cx="3692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Ljubaznošću Prof. Miletića-KBC Rijeka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111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r-HR" altLang="sr-Latn-R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Klasične radiološke pretrage </a:t>
            </a:r>
            <a:endParaRPr lang="en-GB" altLang="sr-Latn-R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7" name="Picture 5" descr="b-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ltGray">
          <a:xfrm>
            <a:off x="4500563" y="1917700"/>
            <a:ext cx="381635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 descr="Tox megacol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8" y="1916113"/>
            <a:ext cx="404018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34950" y="1052513"/>
            <a:ext cx="8712200" cy="73025"/>
          </a:xfrm>
          <a:prstGeom prst="round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43200" y="6332561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Ljubaznošću Prof. Miletića-KBC Rijeka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896301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r-HR" altLang="sr-Latn-R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Ostale metode </a:t>
            </a:r>
            <a:endParaRPr lang="en-GB" altLang="sr-Latn-R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628775"/>
            <a:ext cx="8137525" cy="4176713"/>
          </a:xfrm>
        </p:spPr>
        <p:txBody>
          <a:bodyPr/>
          <a:lstStyle/>
          <a:p>
            <a:pPr marL="457200" indent="-457200" eaLnBrk="1" hangingPunct="1"/>
            <a:r>
              <a:rPr lang="hr-HR" altLang="sr-Latn-R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UZV abdomena</a:t>
            </a:r>
          </a:p>
          <a:p>
            <a:pPr marL="457200" indent="-457200" eaLnBrk="1" hangingPunct="1"/>
            <a:r>
              <a:rPr lang="hr-HR" altLang="sr-Latn-R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enterokolografija</a:t>
            </a:r>
          </a:p>
          <a:p>
            <a:pPr marL="457200" indent="-457200" eaLnBrk="1" hangingPunct="1"/>
            <a:r>
              <a:rPr lang="hr-HR" altLang="sr-Latn-R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r-HR" altLang="sr-Latn-R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male zdjelice</a:t>
            </a:r>
          </a:p>
          <a:p>
            <a:pPr marL="457200" indent="-457200" eaLnBrk="1" hangingPunct="1"/>
            <a:endParaRPr lang="hr-HR" altLang="sr-Latn-R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/>
            <a:r>
              <a:rPr lang="hr-HR" altLang="sr-Latn-R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MSCT abdomena</a:t>
            </a:r>
          </a:p>
          <a:p>
            <a:pPr marL="457200" indent="-457200" eaLnBrk="1" hangingPunct="1"/>
            <a:r>
              <a:rPr lang="hr-HR" altLang="sr-Latn-R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Scintigrafija obilježenim leukocitima </a:t>
            </a:r>
          </a:p>
          <a:p>
            <a:pPr marL="457200" indent="-457200" eaLnBrk="1" hangingPunct="1">
              <a:buFontTx/>
              <a:buNone/>
            </a:pPr>
            <a:r>
              <a:rPr lang="hr-HR" altLang="sr-Latn-R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ili antigranulocitnim antitijelima</a:t>
            </a:r>
          </a:p>
          <a:p>
            <a:pPr marL="457200" indent="-457200" eaLnBrk="1" hangingPunct="1"/>
            <a:endParaRPr lang="hr-HR" altLang="sr-Latn-RS" sz="2800" dirty="0" smtClean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34950" y="1052513"/>
            <a:ext cx="8712200" cy="73025"/>
          </a:xfrm>
          <a:prstGeom prst="round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6826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Ultrazvuk u IBD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73000"/>
              </a:lnSpc>
            </a:pPr>
            <a:r>
              <a:rPr lang="hr-HR" sz="2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Dostupan</a:t>
            </a:r>
          </a:p>
          <a:p>
            <a:pPr>
              <a:lnSpc>
                <a:spcPct val="73000"/>
              </a:lnSpc>
            </a:pPr>
            <a:r>
              <a:rPr lang="hr-HR" sz="2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Neinvazivan</a:t>
            </a:r>
          </a:p>
          <a:p>
            <a:pPr>
              <a:lnSpc>
                <a:spcPct val="73000"/>
              </a:lnSpc>
            </a:pPr>
            <a:r>
              <a:rPr lang="hr-HR" sz="1800" smtClean="0">
                <a:latin typeface="Arial" panose="020B0604020202020204" pitchFamily="34" charset="0"/>
                <a:cs typeface="Arial" panose="020B0604020202020204" pitchFamily="34" charset="0"/>
              </a:rPr>
              <a:t>Ne zrači</a:t>
            </a:r>
          </a:p>
          <a:p>
            <a:pPr>
              <a:lnSpc>
                <a:spcPct val="73000"/>
              </a:lnSpc>
            </a:pPr>
            <a:r>
              <a:rPr lang="hr-HR" sz="1800" smtClean="0">
                <a:latin typeface="Arial" panose="020B0604020202020204" pitchFamily="34" charset="0"/>
                <a:cs typeface="Arial" panose="020B0604020202020204" pitchFamily="34" charset="0"/>
              </a:rPr>
              <a:t>Jeftin</a:t>
            </a:r>
          </a:p>
          <a:p>
            <a:pPr>
              <a:lnSpc>
                <a:spcPct val="73000"/>
              </a:lnSpc>
            </a:pPr>
            <a:r>
              <a:rPr lang="hr-HR" sz="1800" smtClean="0">
                <a:latin typeface="Arial" panose="020B0604020202020204" pitchFamily="34" charset="0"/>
                <a:cs typeface="Arial" panose="020B0604020202020204" pitchFamily="34" charset="0"/>
              </a:rPr>
              <a:t>Osjetljivost </a:t>
            </a: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hr-HR" sz="1800" smtClean="0">
                <a:latin typeface="Arial" panose="020B0604020202020204" pitchFamily="34" charset="0"/>
                <a:cs typeface="Arial" panose="020B0604020202020204" pitchFamily="34" charset="0"/>
              </a:rPr>
              <a:t>84%, specifičnost </a:t>
            </a: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hr-HR" sz="1800" smtClean="0">
                <a:latin typeface="Arial" panose="020B0604020202020204" pitchFamily="34" charset="0"/>
                <a:cs typeface="Arial" panose="020B0604020202020204" pitchFamily="34" charset="0"/>
              </a:rPr>
              <a:t>92%</a:t>
            </a:r>
          </a:p>
          <a:p>
            <a:pPr>
              <a:lnSpc>
                <a:spcPct val="73000"/>
              </a:lnSpc>
            </a:pPr>
            <a:endParaRPr lang="hr-HR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3000"/>
              </a:lnSpc>
            </a:pPr>
            <a:r>
              <a:rPr lang="hr-HR" sz="1800" smtClean="0">
                <a:latin typeface="Arial" panose="020B0604020202020204" pitchFamily="34" charset="0"/>
                <a:cs typeface="Arial" panose="020B0604020202020204" pitchFamily="34" charset="0"/>
              </a:rPr>
              <a:t>CEUS</a:t>
            </a:r>
          </a:p>
          <a:p>
            <a:r>
              <a:rPr lang="hr-HR" sz="1800" smtClean="0">
                <a:latin typeface="Arial" panose="020B0604020202020204" pitchFamily="34" charset="0"/>
                <a:cs typeface="Arial" panose="020B0604020202020204" pitchFamily="34" charset="0"/>
              </a:rPr>
              <a:t>Ne radi se dovoljno</a:t>
            </a:r>
          </a:p>
          <a:p>
            <a:r>
              <a:rPr lang="hr-HR" sz="1800" smtClean="0">
                <a:latin typeface="Arial" panose="020B0604020202020204" pitchFamily="34" charset="0"/>
                <a:cs typeface="Arial" panose="020B0604020202020204" pitchFamily="34" charset="0"/>
              </a:rPr>
              <a:t>Manje točna metoda za tanko crijevo</a:t>
            </a:r>
          </a:p>
          <a:p>
            <a:pPr>
              <a:lnSpc>
                <a:spcPct val="73000"/>
              </a:lnSpc>
            </a:pPr>
            <a:endParaRPr lang="hr-HR" sz="1800" smtClean="0"/>
          </a:p>
        </p:txBody>
      </p:sp>
      <p:sp>
        <p:nvSpPr>
          <p:cNvPr id="5632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hr-HR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600" smtClean="0"/>
          </a:p>
          <a:p>
            <a:endParaRPr lang="hr-HR" sz="1600" smtClean="0"/>
          </a:p>
        </p:txBody>
      </p:sp>
      <p:pic>
        <p:nvPicPr>
          <p:cNvPr id="56325" name="Picture 5" descr="Cross sectional image of the terminal ileum show thickend b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276475"/>
            <a:ext cx="3459163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672556" y="6176963"/>
            <a:ext cx="4242636" cy="32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Panes et al. </a:t>
            </a:r>
            <a:r>
              <a:rPr lang="hr-H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Aliment Pharmacol Ther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2011.</a:t>
            </a:r>
          </a:p>
        </p:txBody>
      </p:sp>
    </p:spTree>
    <p:extLst>
      <p:ext uri="{BB962C8B-B14F-4D97-AF65-F5344CB8AC3E}">
        <p14:creationId xmlns:p14="http://schemas.microsoft.com/office/powerpoint/2010/main" xmlns="" val="86874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2"/>
          <p:cNvSpPr>
            <a:spLocks noChangeArrowheads="1"/>
          </p:cNvSpPr>
          <p:nvPr/>
        </p:nvSpPr>
        <p:spPr bwMode="auto">
          <a:xfrm>
            <a:off x="2949575" y="476250"/>
            <a:ext cx="3303588" cy="3165475"/>
          </a:xfrm>
          <a:prstGeom prst="ellipse">
            <a:avLst/>
          </a:prstGeom>
          <a:solidFill>
            <a:srgbClr val="FF66FF">
              <a:alpha val="38823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r-Latn-R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Oval 3"/>
          <p:cNvSpPr>
            <a:spLocks noChangeArrowheads="1"/>
          </p:cNvSpPr>
          <p:nvPr/>
        </p:nvSpPr>
        <p:spPr bwMode="auto">
          <a:xfrm rot="-7060993">
            <a:off x="1612900" y="1851025"/>
            <a:ext cx="3427413" cy="3414713"/>
          </a:xfrm>
          <a:prstGeom prst="ellipse">
            <a:avLst/>
          </a:prstGeom>
          <a:solidFill>
            <a:srgbClr val="008000">
              <a:alpha val="38823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r-Latn-RS" sz="2000">
              <a:latin typeface="Garamond" panose="02020404030301010803" pitchFamily="18" charset="0"/>
            </a:endParaRP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 rot="-3634680">
            <a:off x="3994944" y="1916907"/>
            <a:ext cx="3289300" cy="3287712"/>
          </a:xfrm>
          <a:prstGeom prst="ellipse">
            <a:avLst/>
          </a:prstGeom>
          <a:solidFill>
            <a:srgbClr val="33CCFF">
              <a:alpha val="38823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r-Latn-RS" sz="2000">
              <a:latin typeface="Garamond" panose="02020404030301010803" pitchFamily="18" charset="0"/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 rot="-3634680">
            <a:off x="2867819" y="2972594"/>
            <a:ext cx="3314700" cy="3363912"/>
          </a:xfrm>
          <a:prstGeom prst="ellipse">
            <a:avLst/>
          </a:prstGeom>
          <a:solidFill>
            <a:srgbClr val="FFFF00">
              <a:alpha val="38823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r-Latn-RS" sz="2000">
              <a:latin typeface="Garamond" panose="02020404030301010803" pitchFamily="18" charset="0"/>
            </a:endParaRPr>
          </a:p>
        </p:txBody>
      </p:sp>
      <p:sp>
        <p:nvSpPr>
          <p:cNvPr id="516102" name="Rectangle 6"/>
          <p:cNvSpPr>
            <a:spLocks noChangeArrowheads="1"/>
          </p:cNvSpPr>
          <p:nvPr/>
        </p:nvSpPr>
        <p:spPr bwMode="auto">
          <a:xfrm>
            <a:off x="3563938" y="1052513"/>
            <a:ext cx="2087562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endParaRPr lang="sr-Latn-RS" sz="3100" smtClean="0">
              <a:solidFill>
                <a:schemeClr val="tx1"/>
              </a:solidFill>
            </a:endParaRPr>
          </a:p>
        </p:txBody>
      </p:sp>
      <p:sp>
        <p:nvSpPr>
          <p:cNvPr id="516103" name="Rectangle 7"/>
          <p:cNvSpPr>
            <a:spLocks noChangeArrowheads="1"/>
          </p:cNvSpPr>
          <p:nvPr/>
        </p:nvSpPr>
        <p:spPr bwMode="auto">
          <a:xfrm>
            <a:off x="1476375" y="3141663"/>
            <a:ext cx="18002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endParaRPr lang="sr-Latn-RS" sz="3100" smtClean="0">
              <a:solidFill>
                <a:schemeClr val="tx1"/>
              </a:solidFill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348038" y="5300663"/>
            <a:ext cx="231457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sz="2000">
                <a:latin typeface="Garamond" panose="02020404030301010803" pitchFamily="18" charset="0"/>
              </a:rPr>
              <a:t>Environmental triggers</a:t>
            </a:r>
          </a:p>
        </p:txBody>
      </p:sp>
      <p:sp>
        <p:nvSpPr>
          <p:cNvPr id="516105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6084888" y="3141663"/>
            <a:ext cx="1441450" cy="490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000"/>
              <a:t>Immune resaponse</a:t>
            </a:r>
          </a:p>
        </p:txBody>
      </p:sp>
      <p:sp>
        <p:nvSpPr>
          <p:cNvPr id="516106" name="Rectangle 10"/>
          <p:cNvSpPr>
            <a:spLocks noChangeArrowheads="1"/>
          </p:cNvSpPr>
          <p:nvPr/>
        </p:nvSpPr>
        <p:spPr bwMode="auto">
          <a:xfrm>
            <a:off x="3602038" y="3068638"/>
            <a:ext cx="18002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hr-HR" sz="4000" smtClean="0">
                <a:solidFill>
                  <a:srgbClr val="FF0000"/>
                </a:solidFill>
              </a:rPr>
              <a:t>IBD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975100" y="8001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r-Latn-RS" sz="2400">
              <a:latin typeface="Garamond" panose="02020404030301010803" pitchFamily="18" charset="0"/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975100" y="727075"/>
            <a:ext cx="5092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sz="2400">
                <a:latin typeface="Garamond" panose="02020404030301010803" pitchFamily="18" charset="0"/>
              </a:rPr>
              <a:t>Luminal microbial antigens and adjuvants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r-HR" sz="2400">
              <a:latin typeface="Garamond" panose="02020404030301010803" pitchFamily="18" charset="0"/>
            </a:endParaRP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395288" y="2924175"/>
            <a:ext cx="2711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sz="2400">
                <a:latin typeface="Garamond" panose="02020404030301010803" pitchFamily="18" charset="0"/>
              </a:rPr>
              <a:t>Genetic susceptibility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r-HR" sz="2400">
              <a:latin typeface="Garamond" panose="02020404030301010803" pitchFamily="18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559558" y="6408588"/>
            <a:ext cx="85844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Sartor RB.  </a:t>
            </a:r>
            <a:r>
              <a:rPr lang="hr-H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Nat Clin Pract Gastroenterol Hepatol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2006;3:390-407.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440" y="130260"/>
            <a:ext cx="4371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Patogeneza upalnih bolesti crijeva</a:t>
            </a:r>
            <a:endParaRPr lang="hr-HR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67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33400"/>
            <a:ext cx="4495800" cy="530225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sz="3200" dirty="0" smtClean="0">
                <a:solidFill>
                  <a:schemeClr val="bg1"/>
                </a:solidFill>
              </a:rPr>
              <a:t>MR </a:t>
            </a:r>
            <a:r>
              <a:rPr lang="hr-HR" sz="3200" dirty="0" err="1" smtClean="0">
                <a:solidFill>
                  <a:schemeClr val="bg1"/>
                </a:solidFill>
              </a:rPr>
              <a:t>enterokolonografija</a:t>
            </a:r>
            <a:endParaRPr lang="hr-HR" sz="3200" dirty="0" smtClean="0">
              <a:solidFill>
                <a:schemeClr val="bg1"/>
              </a:solidFill>
            </a:endParaRPr>
          </a:p>
        </p:txBody>
      </p:sp>
      <p:pic>
        <p:nvPicPr>
          <p:cNvPr id="57347" name="Picture 6" descr="zaknjigu1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t="7813" r="10417" b="6250"/>
          <a:stretch>
            <a:fillRect/>
          </a:stretch>
        </p:blipFill>
        <p:spPr bwMode="auto">
          <a:xfrm>
            <a:off x="1092509" y="1286301"/>
            <a:ext cx="333216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7" descr="b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48" t="8678" r="18594" b="8678"/>
          <a:stretch>
            <a:fillRect/>
          </a:stretch>
        </p:blipFill>
        <p:spPr bwMode="auto">
          <a:xfrm>
            <a:off x="4724400" y="1289713"/>
            <a:ext cx="36655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9176" y="6537278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Ljubaznošću Prof. Miletića-KBC Rijeka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58104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comb2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 t="38860" r="44444" b="13889"/>
          <a:stretch>
            <a:fillRect/>
          </a:stretch>
        </p:blipFill>
        <p:spPr bwMode="auto">
          <a:xfrm>
            <a:off x="887413" y="0"/>
            <a:ext cx="25717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6"/>
          <p:cNvSpPr>
            <a:spLocks noGrp="1" noChangeArrowheads="1"/>
          </p:cNvSpPr>
          <p:nvPr>
            <p:ph type="title"/>
          </p:nvPr>
        </p:nvSpPr>
        <p:spPr>
          <a:xfrm>
            <a:off x="5400675" y="206375"/>
            <a:ext cx="2971800" cy="1169988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dirty="0" smtClean="0">
                <a:solidFill>
                  <a:schemeClr val="bg1"/>
                </a:solidFill>
              </a:rPr>
              <a:t>znak “češlja”</a:t>
            </a:r>
          </a:p>
        </p:txBody>
      </p:sp>
      <p:pic>
        <p:nvPicPr>
          <p:cNvPr id="58372" name="Picture 7" descr="crohn25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67" t="40816" r="26530"/>
          <a:stretch>
            <a:fillRect/>
          </a:stretch>
        </p:blipFill>
        <p:spPr bwMode="auto">
          <a:xfrm>
            <a:off x="5816600" y="3044825"/>
            <a:ext cx="3263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9" descr="češalj1"/>
          <p:cNvPicPr>
            <a:picLocks noChangeAspect="1" noChangeArrowheads="1"/>
          </p:cNvPicPr>
          <p:nvPr/>
        </p:nvPicPr>
        <p:blipFill>
          <a:blip r:embed="rId4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18" t="24794" r="25208" b="14049"/>
          <a:stretch>
            <a:fillRect/>
          </a:stretch>
        </p:blipFill>
        <p:spPr bwMode="auto">
          <a:xfrm>
            <a:off x="3790950" y="1524000"/>
            <a:ext cx="2463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0" descr="češalj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00" t="20000" r="25000" b="29767"/>
          <a:stretch>
            <a:fillRect/>
          </a:stretch>
        </p:blipFill>
        <p:spPr bwMode="auto">
          <a:xfrm>
            <a:off x="1064419" y="2714436"/>
            <a:ext cx="25606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4419" y="6226859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Ljubaznošću Prof. Miletića-KBC Rijeka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39956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highGrade1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28" t="9917" r="17355" b="7439"/>
          <a:stretch>
            <a:fillRect/>
          </a:stretch>
        </p:blipFill>
        <p:spPr bwMode="auto">
          <a:xfrm>
            <a:off x="1066800" y="304800"/>
            <a:ext cx="3352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5" descr="highGrade2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06" t="11571" r="32231"/>
          <a:stretch>
            <a:fillRect/>
          </a:stretch>
        </p:blipFill>
        <p:spPr bwMode="auto">
          <a:xfrm>
            <a:off x="4560888" y="1600200"/>
            <a:ext cx="203676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 descr="highGrad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r="9375" b="9091"/>
          <a:stretch>
            <a:fillRect/>
          </a:stretch>
        </p:blipFill>
        <p:spPr bwMode="auto">
          <a:xfrm>
            <a:off x="6781800" y="48768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5181600" y="304800"/>
            <a:ext cx="3429000" cy="1600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hr-HR" sz="3200" kern="0" dirty="0" err="1" smtClean="0">
                <a:solidFill>
                  <a:schemeClr val="bg1"/>
                </a:solidFill>
              </a:rPr>
              <a:t>stenozirajuća</a:t>
            </a:r>
            <a:r>
              <a:rPr lang="hr-HR" sz="3200" kern="0" dirty="0" smtClean="0">
                <a:solidFill>
                  <a:schemeClr val="bg1"/>
                </a:solidFill>
              </a:rPr>
              <a:t> CB, </a:t>
            </a:r>
            <a:r>
              <a:rPr lang="hr-HR" sz="3200" kern="0" dirty="0" err="1" smtClean="0">
                <a:solidFill>
                  <a:schemeClr val="bg1"/>
                </a:solidFill>
              </a:rPr>
              <a:t>prestenotična</a:t>
            </a:r>
            <a:r>
              <a:rPr lang="hr-HR" sz="3200" kern="0" dirty="0" smtClean="0">
                <a:solidFill>
                  <a:schemeClr val="bg1"/>
                </a:solidFill>
              </a:rPr>
              <a:t> dilatacija, nivoi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5910" y="6237027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Ljubaznošću Prof. Miletića-KBC Rijeka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2795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fistule5"/>
          <p:cNvPicPr>
            <a:picLocks noChangeAspect="1" noChangeArrowheads="1"/>
          </p:cNvPicPr>
          <p:nvPr/>
        </p:nvPicPr>
        <p:blipFill>
          <a:blip r:embed="rId2" cstate="print">
            <a:lum contras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75" t="10938" r="20313" b="21875"/>
          <a:stretch>
            <a:fillRect/>
          </a:stretch>
        </p:blipFill>
        <p:spPr bwMode="auto">
          <a:xfrm>
            <a:off x="914400" y="152400"/>
            <a:ext cx="26225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7"/>
          <p:cNvSpPr>
            <a:spLocks noChangeArrowheads="1"/>
          </p:cNvSpPr>
          <p:nvPr/>
        </p:nvSpPr>
        <p:spPr bwMode="auto">
          <a:xfrm>
            <a:off x="4572000" y="685800"/>
            <a:ext cx="42672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>
                <a:solidFill>
                  <a:schemeClr val="bg1"/>
                </a:solidFill>
                <a:latin typeface="Arial" panose="020B0604020202020204" pitchFamily="34" charset="0"/>
              </a:rPr>
              <a:t>enteroenteralne +</a:t>
            </a:r>
            <a:br>
              <a:rPr lang="hr-HR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hr-HR">
                <a:solidFill>
                  <a:schemeClr val="bg1"/>
                </a:solidFill>
                <a:latin typeface="Arial" panose="020B0604020202020204" pitchFamily="34" charset="0"/>
              </a:rPr>
              <a:t>enterovezikalne fistule</a:t>
            </a:r>
          </a:p>
        </p:txBody>
      </p:sp>
      <p:pic>
        <p:nvPicPr>
          <p:cNvPr id="60420" name="Picture 8" descr="fistule7"/>
          <p:cNvPicPr>
            <a:picLocks noChangeAspect="1" noChangeArrowheads="1"/>
          </p:cNvPicPr>
          <p:nvPr/>
        </p:nvPicPr>
        <p:blipFill>
          <a:blip r:embed="rId3" cstate="print">
            <a:lum bright="12000"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0" t="15555" r="17778" b="13333"/>
          <a:stretch>
            <a:fillRect/>
          </a:stretch>
        </p:blipFill>
        <p:spPr bwMode="auto">
          <a:xfrm>
            <a:off x="5915025" y="3048000"/>
            <a:ext cx="30003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 descr="fistul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70" t="6850" r="16795" b="12672"/>
          <a:stretch>
            <a:fillRect/>
          </a:stretch>
        </p:blipFill>
        <p:spPr bwMode="auto">
          <a:xfrm>
            <a:off x="3200400" y="2057400"/>
            <a:ext cx="2743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689" y="6138446"/>
            <a:ext cx="39614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Ljubaznošću Prof. Miletića-KBC Rijeka</a:t>
            </a:r>
          </a:p>
        </p:txBody>
      </p:sp>
    </p:spTree>
    <p:extLst>
      <p:ext uri="{BB962C8B-B14F-4D97-AF65-F5344CB8AC3E}">
        <p14:creationId xmlns:p14="http://schemas.microsoft.com/office/powerpoint/2010/main" xmlns="" val="8457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  <a:ln>
            <a:noFill/>
          </a:ln>
        </p:spPr>
        <p:txBody>
          <a:bodyPr/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Fenotip Crohnove bolesti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177353"/>
            <a:ext cx="5616624" cy="5012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5976" y="6186088"/>
            <a:ext cx="4200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Gasche C i sur. </a:t>
            </a:r>
            <a:r>
              <a:rPr lang="hr-HR" sz="1600" b="1" i="1" dirty="0" smtClean="0"/>
              <a:t>Inflamm Bowel Dis </a:t>
            </a:r>
            <a:r>
              <a:rPr lang="hr-HR" sz="1600" dirty="0" smtClean="0"/>
              <a:t>2000.</a:t>
            </a:r>
          </a:p>
          <a:p>
            <a:r>
              <a:rPr lang="hr-HR" sz="1600" dirty="0" smtClean="0"/>
              <a:t>Satsangi J i sur. </a:t>
            </a:r>
            <a:r>
              <a:rPr lang="hr-HR" sz="1600" b="1" i="1" dirty="0" smtClean="0"/>
              <a:t>Gut </a:t>
            </a:r>
            <a:r>
              <a:rPr lang="hr-HR" sz="1600" dirty="0" smtClean="0"/>
              <a:t>2006.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0069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4834"/>
            <a:ext cx="4605065" cy="5842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0" y="6422430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Best WR i sur. </a:t>
            </a:r>
            <a:r>
              <a:rPr lang="hr-HR" sz="1600" b="1" i="1" dirty="0" smtClean="0"/>
              <a:t>Gastroenterology</a:t>
            </a:r>
            <a:r>
              <a:rPr lang="hr-HR" sz="1600" dirty="0" smtClean="0"/>
              <a:t> 1976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5668369" y="2564904"/>
            <a:ext cx="3475631" cy="1323439"/>
          </a:xfrm>
          <a:prstGeom prst="rect">
            <a:avLst/>
          </a:prstGeom>
          <a:noFill/>
          <a:ln>
            <a:solidFill>
              <a:srgbClr val="6666FF"/>
            </a:solidFill>
          </a:ln>
        </p:spPr>
        <p:txBody>
          <a:bodyPr wrap="none" rtlCol="0">
            <a:spAutoFit/>
          </a:bodyPr>
          <a:lstStyle/>
          <a:p>
            <a:r>
              <a:rPr lang="hr-HR" dirty="0" smtClean="0"/>
              <a:t>&lt;150 	 remisija</a:t>
            </a:r>
          </a:p>
          <a:p>
            <a:r>
              <a:rPr lang="hr-HR" dirty="0" smtClean="0"/>
              <a:t>150-220 blaga bolest</a:t>
            </a:r>
          </a:p>
          <a:p>
            <a:r>
              <a:rPr lang="hr-HR" dirty="0" smtClean="0"/>
              <a:t>220-450 srednje teška bolest</a:t>
            </a:r>
          </a:p>
          <a:p>
            <a:r>
              <a:rPr lang="hr-HR" dirty="0" smtClean="0"/>
              <a:t>&gt;450 	  teška bolest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8837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84" y="0"/>
            <a:ext cx="83185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124" y="657141"/>
            <a:ext cx="7700477" cy="559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92600"/>
            <a:ext cx="3559175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4697" y="6331476"/>
            <a:ext cx="649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Hrvatsko gastroenterološko društvo-Sekcija za upalne bolesti crijeva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31378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858838" y="1243013"/>
            <a:ext cx="7342187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kumimoji="1" lang="fr-FR" altLang="sr-Latn-RS" sz="1600" b="1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9875" name="Text Box 17"/>
          <p:cNvSpPr txBox="1">
            <a:spLocks noChangeArrowheads="1"/>
          </p:cNvSpPr>
          <p:nvPr/>
        </p:nvSpPr>
        <p:spPr bwMode="auto">
          <a:xfrm>
            <a:off x="2210522" y="312738"/>
            <a:ext cx="46832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Tijek Crohnove bolesti </a:t>
            </a:r>
            <a:endParaRPr lang="en-US" altLang="sr-Latn-R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Text Box 18"/>
          <p:cNvSpPr txBox="1">
            <a:spLocks noChangeArrowheads="1"/>
          </p:cNvSpPr>
          <p:nvPr/>
        </p:nvSpPr>
        <p:spPr bwMode="auto">
          <a:xfrm>
            <a:off x="757238" y="2921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sr-Latn-R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877" name="Group 70"/>
          <p:cNvGrpSpPr>
            <a:grpSpLocks/>
          </p:cNvGrpSpPr>
          <p:nvPr/>
        </p:nvGrpSpPr>
        <p:grpSpPr bwMode="auto">
          <a:xfrm>
            <a:off x="536575" y="1341438"/>
            <a:ext cx="7588250" cy="4595812"/>
            <a:chOff x="357" y="1133"/>
            <a:chExt cx="4780" cy="2895"/>
          </a:xfrm>
        </p:grpSpPr>
        <p:sp>
          <p:nvSpPr>
            <p:cNvPr id="94229" name="Text Box 22"/>
            <p:cNvSpPr txBox="1">
              <a:spLocks noChangeArrowheads="1"/>
            </p:cNvSpPr>
            <p:nvPr/>
          </p:nvSpPr>
          <p:spPr bwMode="auto">
            <a:xfrm rot="16200000">
              <a:off x="-166" y="2349"/>
              <a:ext cx="128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r-HR" sz="1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Upalna aktivnost</a:t>
              </a:r>
              <a:endPara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2" name="Text Box 22"/>
            <p:cNvSpPr txBox="1">
              <a:spLocks noChangeArrowheads="1"/>
            </p:cNvSpPr>
            <p:nvPr/>
          </p:nvSpPr>
          <p:spPr bwMode="auto">
            <a:xfrm>
              <a:off x="638" y="3795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3" name="Text Box 22"/>
            <p:cNvSpPr txBox="1">
              <a:spLocks noChangeArrowheads="1"/>
            </p:cNvSpPr>
            <p:nvPr/>
          </p:nvSpPr>
          <p:spPr bwMode="auto">
            <a:xfrm>
              <a:off x="4879" y="3795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10</a:t>
              </a:r>
            </a:p>
          </p:txBody>
        </p:sp>
        <p:sp>
          <p:nvSpPr>
            <p:cNvPr id="79882" name="Freeform 26"/>
            <p:cNvSpPr>
              <a:spLocks/>
            </p:cNvSpPr>
            <p:nvPr/>
          </p:nvSpPr>
          <p:spPr bwMode="auto">
            <a:xfrm>
              <a:off x="731" y="1244"/>
              <a:ext cx="1881" cy="1084"/>
            </a:xfrm>
            <a:custGeom>
              <a:avLst/>
              <a:gdLst>
                <a:gd name="T0" fmla="*/ 0 w 1641"/>
                <a:gd name="T1" fmla="*/ 0 h 1137"/>
                <a:gd name="T2" fmla="*/ 0 w 1641"/>
                <a:gd name="T3" fmla="*/ 146 h 1137"/>
                <a:gd name="T4" fmla="*/ 580870 w 1641"/>
                <a:gd name="T5" fmla="*/ 146 h 1137"/>
                <a:gd name="T6" fmla="*/ 0 60000 65536"/>
                <a:gd name="T7" fmla="*/ 0 60000 65536"/>
                <a:gd name="T8" fmla="*/ 0 60000 65536"/>
                <a:gd name="T9" fmla="*/ 0 w 1641"/>
                <a:gd name="T10" fmla="*/ 0 h 1137"/>
                <a:gd name="T11" fmla="*/ 1641 w 1641"/>
                <a:gd name="T12" fmla="*/ 1137 h 1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41" h="1137">
                  <a:moveTo>
                    <a:pt x="0" y="0"/>
                  </a:moveTo>
                  <a:lnTo>
                    <a:pt x="0" y="1137"/>
                  </a:lnTo>
                  <a:lnTo>
                    <a:pt x="1641" y="113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bIns="0"/>
            <a:lstStyle/>
            <a:p>
              <a:endParaRPr lang="hr-HR"/>
            </a:p>
          </p:txBody>
        </p:sp>
        <p:sp>
          <p:nvSpPr>
            <p:cNvPr id="79883" name="Freeform 34"/>
            <p:cNvSpPr>
              <a:spLocks/>
            </p:cNvSpPr>
            <p:nvPr/>
          </p:nvSpPr>
          <p:spPr bwMode="auto">
            <a:xfrm>
              <a:off x="731" y="2671"/>
              <a:ext cx="1881" cy="1084"/>
            </a:xfrm>
            <a:custGeom>
              <a:avLst/>
              <a:gdLst>
                <a:gd name="T0" fmla="*/ 0 w 1641"/>
                <a:gd name="T1" fmla="*/ 0 h 1137"/>
                <a:gd name="T2" fmla="*/ 0 w 1641"/>
                <a:gd name="T3" fmla="*/ 146 h 1137"/>
                <a:gd name="T4" fmla="*/ 580870 w 1641"/>
                <a:gd name="T5" fmla="*/ 146 h 1137"/>
                <a:gd name="T6" fmla="*/ 0 60000 65536"/>
                <a:gd name="T7" fmla="*/ 0 60000 65536"/>
                <a:gd name="T8" fmla="*/ 0 60000 65536"/>
                <a:gd name="T9" fmla="*/ 0 w 1641"/>
                <a:gd name="T10" fmla="*/ 0 h 1137"/>
                <a:gd name="T11" fmla="*/ 1641 w 1641"/>
                <a:gd name="T12" fmla="*/ 1137 h 1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41" h="1137">
                  <a:moveTo>
                    <a:pt x="0" y="0"/>
                  </a:moveTo>
                  <a:lnTo>
                    <a:pt x="0" y="1137"/>
                  </a:lnTo>
                  <a:lnTo>
                    <a:pt x="1641" y="113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bIns="0"/>
            <a:lstStyle/>
            <a:p>
              <a:endParaRPr lang="hr-HR"/>
            </a:p>
          </p:txBody>
        </p:sp>
        <p:sp>
          <p:nvSpPr>
            <p:cNvPr id="4" name="Text Box 22"/>
            <p:cNvSpPr txBox="1">
              <a:spLocks noChangeArrowheads="1"/>
            </p:cNvSpPr>
            <p:nvPr/>
          </p:nvSpPr>
          <p:spPr bwMode="auto">
            <a:xfrm>
              <a:off x="2416" y="3795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10</a:t>
              </a:r>
            </a:p>
          </p:txBody>
        </p:sp>
        <p:sp>
          <p:nvSpPr>
            <p:cNvPr id="5" name="Text Box 22"/>
            <p:cNvSpPr txBox="1">
              <a:spLocks noChangeArrowheads="1"/>
            </p:cNvSpPr>
            <p:nvPr/>
          </p:nvSpPr>
          <p:spPr bwMode="auto">
            <a:xfrm>
              <a:off x="1377" y="3795"/>
              <a:ext cx="5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hr-HR" sz="1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godine</a:t>
              </a:r>
              <a:endPara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79886" name="Freeform 40"/>
            <p:cNvSpPr>
              <a:spLocks/>
            </p:cNvSpPr>
            <p:nvPr/>
          </p:nvSpPr>
          <p:spPr bwMode="auto">
            <a:xfrm>
              <a:off x="3200" y="1244"/>
              <a:ext cx="1881" cy="1084"/>
            </a:xfrm>
            <a:custGeom>
              <a:avLst/>
              <a:gdLst>
                <a:gd name="T0" fmla="*/ 0 w 1641"/>
                <a:gd name="T1" fmla="*/ 0 h 1137"/>
                <a:gd name="T2" fmla="*/ 0 w 1641"/>
                <a:gd name="T3" fmla="*/ 146 h 1137"/>
                <a:gd name="T4" fmla="*/ 580870 w 1641"/>
                <a:gd name="T5" fmla="*/ 146 h 1137"/>
                <a:gd name="T6" fmla="*/ 0 60000 65536"/>
                <a:gd name="T7" fmla="*/ 0 60000 65536"/>
                <a:gd name="T8" fmla="*/ 0 60000 65536"/>
                <a:gd name="T9" fmla="*/ 0 w 1641"/>
                <a:gd name="T10" fmla="*/ 0 h 1137"/>
                <a:gd name="T11" fmla="*/ 1641 w 1641"/>
                <a:gd name="T12" fmla="*/ 1137 h 1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41" h="1137">
                  <a:moveTo>
                    <a:pt x="0" y="0"/>
                  </a:moveTo>
                  <a:lnTo>
                    <a:pt x="0" y="1137"/>
                  </a:lnTo>
                  <a:lnTo>
                    <a:pt x="1641" y="113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bIns="0"/>
            <a:lstStyle/>
            <a:p>
              <a:endParaRPr lang="hr-HR"/>
            </a:p>
          </p:txBody>
        </p:sp>
        <p:sp>
          <p:nvSpPr>
            <p:cNvPr id="79887" name="Freeform 46"/>
            <p:cNvSpPr>
              <a:spLocks/>
            </p:cNvSpPr>
            <p:nvPr/>
          </p:nvSpPr>
          <p:spPr bwMode="auto">
            <a:xfrm>
              <a:off x="3200" y="2671"/>
              <a:ext cx="1881" cy="1084"/>
            </a:xfrm>
            <a:custGeom>
              <a:avLst/>
              <a:gdLst>
                <a:gd name="T0" fmla="*/ 0 w 1641"/>
                <a:gd name="T1" fmla="*/ 0 h 1137"/>
                <a:gd name="T2" fmla="*/ 0 w 1641"/>
                <a:gd name="T3" fmla="*/ 146 h 1137"/>
                <a:gd name="T4" fmla="*/ 580870 w 1641"/>
                <a:gd name="T5" fmla="*/ 146 h 1137"/>
                <a:gd name="T6" fmla="*/ 0 60000 65536"/>
                <a:gd name="T7" fmla="*/ 0 60000 65536"/>
                <a:gd name="T8" fmla="*/ 0 60000 65536"/>
                <a:gd name="T9" fmla="*/ 0 w 1641"/>
                <a:gd name="T10" fmla="*/ 0 h 1137"/>
                <a:gd name="T11" fmla="*/ 1641 w 1641"/>
                <a:gd name="T12" fmla="*/ 1137 h 1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41" h="1137">
                  <a:moveTo>
                    <a:pt x="0" y="0"/>
                  </a:moveTo>
                  <a:lnTo>
                    <a:pt x="0" y="1137"/>
                  </a:lnTo>
                  <a:lnTo>
                    <a:pt x="1641" y="113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bIns="0"/>
            <a:lstStyle/>
            <a:p>
              <a:endParaRPr lang="hr-HR"/>
            </a:p>
          </p:txBody>
        </p:sp>
        <p:sp>
          <p:nvSpPr>
            <p:cNvPr id="6" name="Text Box 22"/>
            <p:cNvSpPr txBox="1">
              <a:spLocks noChangeArrowheads="1"/>
            </p:cNvSpPr>
            <p:nvPr/>
          </p:nvSpPr>
          <p:spPr bwMode="auto">
            <a:xfrm>
              <a:off x="3109" y="3795"/>
              <a:ext cx="1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7" name="Text Box 22"/>
            <p:cNvSpPr txBox="1">
              <a:spLocks noChangeArrowheads="1"/>
            </p:cNvSpPr>
            <p:nvPr/>
          </p:nvSpPr>
          <p:spPr bwMode="auto">
            <a:xfrm>
              <a:off x="3841" y="3795"/>
              <a:ext cx="5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hr-HR" sz="1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godine</a:t>
              </a:r>
              <a:endPara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79890" name="Freeform 60"/>
            <p:cNvSpPr>
              <a:spLocks/>
            </p:cNvSpPr>
            <p:nvPr/>
          </p:nvSpPr>
          <p:spPr bwMode="auto">
            <a:xfrm>
              <a:off x="734" y="1373"/>
              <a:ext cx="1629" cy="945"/>
            </a:xfrm>
            <a:custGeom>
              <a:avLst/>
              <a:gdLst>
                <a:gd name="T0" fmla="*/ 0 w 1708"/>
                <a:gd name="T1" fmla="*/ 132 h 990"/>
                <a:gd name="T2" fmla="*/ 10 w 1708"/>
                <a:gd name="T3" fmla="*/ 110 h 990"/>
                <a:gd name="T4" fmla="*/ 10 w 1708"/>
                <a:gd name="T5" fmla="*/ 78 h 990"/>
                <a:gd name="T6" fmla="*/ 14 w 1708"/>
                <a:gd name="T7" fmla="*/ 47 h 990"/>
                <a:gd name="T8" fmla="*/ 19 w 1708"/>
                <a:gd name="T9" fmla="*/ 30 h 990"/>
                <a:gd name="T10" fmla="*/ 23 w 1708"/>
                <a:gd name="T11" fmla="*/ 18 h 990"/>
                <a:gd name="T12" fmla="*/ 26 w 1708"/>
                <a:gd name="T13" fmla="*/ 11 h 990"/>
                <a:gd name="T14" fmla="*/ 28 w 1708"/>
                <a:gd name="T15" fmla="*/ 11 h 990"/>
                <a:gd name="T16" fmla="*/ 31 w 1708"/>
                <a:gd name="T17" fmla="*/ 0 h 990"/>
                <a:gd name="T18" fmla="*/ 34 w 1708"/>
                <a:gd name="T19" fmla="*/ 0 h 990"/>
                <a:gd name="T20" fmla="*/ 36 w 1708"/>
                <a:gd name="T21" fmla="*/ 11 h 990"/>
                <a:gd name="T22" fmla="*/ 41 w 1708"/>
                <a:gd name="T23" fmla="*/ 13 h 990"/>
                <a:gd name="T24" fmla="*/ 46 w 1708"/>
                <a:gd name="T25" fmla="*/ 31 h 990"/>
                <a:gd name="T26" fmla="*/ 50 w 1708"/>
                <a:gd name="T27" fmla="*/ 46 h 990"/>
                <a:gd name="T28" fmla="*/ 53 w 1708"/>
                <a:gd name="T29" fmla="*/ 60 h 990"/>
                <a:gd name="T30" fmla="*/ 59 w 1708"/>
                <a:gd name="T31" fmla="*/ 86 h 990"/>
                <a:gd name="T32" fmla="*/ 67 w 1708"/>
                <a:gd name="T33" fmla="*/ 120 h 990"/>
                <a:gd name="T34" fmla="*/ 69 w 1708"/>
                <a:gd name="T35" fmla="*/ 128 h 990"/>
                <a:gd name="T36" fmla="*/ 72 w 1708"/>
                <a:gd name="T37" fmla="*/ 132 h 990"/>
                <a:gd name="T38" fmla="*/ 73 w 1708"/>
                <a:gd name="T39" fmla="*/ 133 h 990"/>
                <a:gd name="T40" fmla="*/ 77 w 1708"/>
                <a:gd name="T41" fmla="*/ 132 h 990"/>
                <a:gd name="T42" fmla="*/ 82 w 1708"/>
                <a:gd name="T43" fmla="*/ 125 h 990"/>
                <a:gd name="T44" fmla="*/ 88 w 1708"/>
                <a:gd name="T45" fmla="*/ 110 h 990"/>
                <a:gd name="T46" fmla="*/ 92 w 1708"/>
                <a:gd name="T47" fmla="*/ 103 h 990"/>
                <a:gd name="T48" fmla="*/ 94 w 1708"/>
                <a:gd name="T49" fmla="*/ 99 h 990"/>
                <a:gd name="T50" fmla="*/ 96 w 1708"/>
                <a:gd name="T51" fmla="*/ 98 h 990"/>
                <a:gd name="T52" fmla="*/ 101 w 1708"/>
                <a:gd name="T53" fmla="*/ 100 h 990"/>
                <a:gd name="T54" fmla="*/ 106 w 1708"/>
                <a:gd name="T55" fmla="*/ 108 h 990"/>
                <a:gd name="T56" fmla="*/ 116 w 1708"/>
                <a:gd name="T57" fmla="*/ 124 h 990"/>
                <a:gd name="T58" fmla="*/ 116 w 1708"/>
                <a:gd name="T59" fmla="*/ 130 h 990"/>
                <a:gd name="T60" fmla="*/ 122 w 1708"/>
                <a:gd name="T61" fmla="*/ 133 h 990"/>
                <a:gd name="T62" fmla="*/ 128 w 1708"/>
                <a:gd name="T63" fmla="*/ 135 h 990"/>
                <a:gd name="T64" fmla="*/ 132 w 1708"/>
                <a:gd name="T65" fmla="*/ 130 h 990"/>
                <a:gd name="T66" fmla="*/ 141 w 1708"/>
                <a:gd name="T67" fmla="*/ 124 h 990"/>
                <a:gd name="T68" fmla="*/ 143 w 1708"/>
                <a:gd name="T69" fmla="*/ 119 h 990"/>
                <a:gd name="T70" fmla="*/ 148 w 1708"/>
                <a:gd name="T71" fmla="*/ 118 h 990"/>
                <a:gd name="T72" fmla="*/ 148 w 1708"/>
                <a:gd name="T73" fmla="*/ 116 h 990"/>
                <a:gd name="T74" fmla="*/ 152 w 1708"/>
                <a:gd name="T75" fmla="*/ 115 h 990"/>
                <a:gd name="T76" fmla="*/ 155 w 1708"/>
                <a:gd name="T77" fmla="*/ 116 h 990"/>
                <a:gd name="T78" fmla="*/ 159 w 1708"/>
                <a:gd name="T79" fmla="*/ 121 h 990"/>
                <a:gd name="T80" fmla="*/ 163 w 1708"/>
                <a:gd name="T81" fmla="*/ 126 h 990"/>
                <a:gd name="T82" fmla="*/ 163 w 1708"/>
                <a:gd name="T83" fmla="*/ 130 h 990"/>
                <a:gd name="T84" fmla="*/ 167 w 1708"/>
                <a:gd name="T85" fmla="*/ 132 h 990"/>
                <a:gd name="T86" fmla="*/ 171 w 1708"/>
                <a:gd name="T87" fmla="*/ 135 h 990"/>
                <a:gd name="T88" fmla="*/ 178 w 1708"/>
                <a:gd name="T89" fmla="*/ 133 h 990"/>
                <a:gd name="T90" fmla="*/ 187 w 1708"/>
                <a:gd name="T91" fmla="*/ 130 h 990"/>
                <a:gd name="T92" fmla="*/ 190 w 1708"/>
                <a:gd name="T93" fmla="*/ 129 h 990"/>
                <a:gd name="T94" fmla="*/ 196 w 1708"/>
                <a:gd name="T95" fmla="*/ 126 h 990"/>
                <a:gd name="T96" fmla="*/ 201 w 1708"/>
                <a:gd name="T97" fmla="*/ 126 h 990"/>
                <a:gd name="T98" fmla="*/ 207 w 1708"/>
                <a:gd name="T99" fmla="*/ 130 h 990"/>
                <a:gd name="T100" fmla="*/ 212 w 1708"/>
                <a:gd name="T101" fmla="*/ 135 h 990"/>
                <a:gd name="T102" fmla="*/ 223 w 1708"/>
                <a:gd name="T103" fmla="*/ 133 h 9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8"/>
                <a:gd name="T157" fmla="*/ 0 h 990"/>
                <a:gd name="T158" fmla="*/ 1708 w 1708"/>
                <a:gd name="T159" fmla="*/ 990 h 99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8" h="990">
                  <a:moveTo>
                    <a:pt x="0" y="978"/>
                  </a:moveTo>
                  <a:lnTo>
                    <a:pt x="28" y="806"/>
                  </a:lnTo>
                  <a:lnTo>
                    <a:pt x="68" y="574"/>
                  </a:lnTo>
                  <a:lnTo>
                    <a:pt x="108" y="340"/>
                  </a:lnTo>
                  <a:lnTo>
                    <a:pt x="134" y="214"/>
                  </a:lnTo>
                  <a:lnTo>
                    <a:pt x="160" y="122"/>
                  </a:lnTo>
                  <a:lnTo>
                    <a:pt x="186" y="48"/>
                  </a:lnTo>
                  <a:lnTo>
                    <a:pt x="210" y="18"/>
                  </a:lnTo>
                  <a:lnTo>
                    <a:pt x="236" y="0"/>
                  </a:lnTo>
                  <a:lnTo>
                    <a:pt x="260" y="0"/>
                  </a:lnTo>
                  <a:lnTo>
                    <a:pt x="276" y="20"/>
                  </a:lnTo>
                  <a:lnTo>
                    <a:pt x="308" y="96"/>
                  </a:lnTo>
                  <a:lnTo>
                    <a:pt x="342" y="228"/>
                  </a:lnTo>
                  <a:lnTo>
                    <a:pt x="384" y="332"/>
                  </a:lnTo>
                  <a:lnTo>
                    <a:pt x="410" y="444"/>
                  </a:lnTo>
                  <a:lnTo>
                    <a:pt x="450" y="628"/>
                  </a:lnTo>
                  <a:lnTo>
                    <a:pt x="514" y="886"/>
                  </a:lnTo>
                  <a:lnTo>
                    <a:pt x="528" y="940"/>
                  </a:lnTo>
                  <a:lnTo>
                    <a:pt x="548" y="972"/>
                  </a:lnTo>
                  <a:lnTo>
                    <a:pt x="566" y="982"/>
                  </a:lnTo>
                  <a:lnTo>
                    <a:pt x="592" y="970"/>
                  </a:lnTo>
                  <a:lnTo>
                    <a:pt x="628" y="924"/>
                  </a:lnTo>
                  <a:lnTo>
                    <a:pt x="674" y="806"/>
                  </a:lnTo>
                  <a:lnTo>
                    <a:pt x="700" y="758"/>
                  </a:lnTo>
                  <a:lnTo>
                    <a:pt x="726" y="728"/>
                  </a:lnTo>
                  <a:lnTo>
                    <a:pt x="750" y="720"/>
                  </a:lnTo>
                  <a:lnTo>
                    <a:pt x="774" y="734"/>
                  </a:lnTo>
                  <a:lnTo>
                    <a:pt x="814" y="788"/>
                  </a:lnTo>
                  <a:lnTo>
                    <a:pt x="882" y="912"/>
                  </a:lnTo>
                  <a:lnTo>
                    <a:pt x="906" y="956"/>
                  </a:lnTo>
                  <a:lnTo>
                    <a:pt x="936" y="982"/>
                  </a:lnTo>
                  <a:lnTo>
                    <a:pt x="972" y="986"/>
                  </a:lnTo>
                  <a:lnTo>
                    <a:pt x="1014" y="960"/>
                  </a:lnTo>
                  <a:lnTo>
                    <a:pt x="1070" y="912"/>
                  </a:lnTo>
                  <a:lnTo>
                    <a:pt x="1102" y="882"/>
                  </a:lnTo>
                  <a:lnTo>
                    <a:pt x="1126" y="874"/>
                  </a:lnTo>
                  <a:lnTo>
                    <a:pt x="1142" y="856"/>
                  </a:lnTo>
                  <a:lnTo>
                    <a:pt x="1160" y="844"/>
                  </a:lnTo>
                  <a:lnTo>
                    <a:pt x="1188" y="854"/>
                  </a:lnTo>
                  <a:lnTo>
                    <a:pt x="1222" y="894"/>
                  </a:lnTo>
                  <a:lnTo>
                    <a:pt x="1254" y="928"/>
                  </a:lnTo>
                  <a:lnTo>
                    <a:pt x="1262" y="954"/>
                  </a:lnTo>
                  <a:lnTo>
                    <a:pt x="1284" y="972"/>
                  </a:lnTo>
                  <a:lnTo>
                    <a:pt x="1312" y="990"/>
                  </a:lnTo>
                  <a:lnTo>
                    <a:pt x="1358" y="982"/>
                  </a:lnTo>
                  <a:lnTo>
                    <a:pt x="1422" y="958"/>
                  </a:lnTo>
                  <a:lnTo>
                    <a:pt x="1464" y="942"/>
                  </a:lnTo>
                  <a:lnTo>
                    <a:pt x="1504" y="932"/>
                  </a:lnTo>
                  <a:lnTo>
                    <a:pt x="1540" y="934"/>
                  </a:lnTo>
                  <a:lnTo>
                    <a:pt x="1594" y="960"/>
                  </a:lnTo>
                  <a:lnTo>
                    <a:pt x="1622" y="988"/>
                  </a:lnTo>
                  <a:lnTo>
                    <a:pt x="1708" y="984"/>
                  </a:lnTo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bIns="0"/>
            <a:lstStyle/>
            <a:p>
              <a:endParaRPr lang="hr-HR"/>
            </a:p>
          </p:txBody>
        </p:sp>
        <p:sp>
          <p:nvSpPr>
            <p:cNvPr id="79891" name="Freeform 61"/>
            <p:cNvSpPr>
              <a:spLocks/>
            </p:cNvSpPr>
            <p:nvPr/>
          </p:nvSpPr>
          <p:spPr bwMode="auto">
            <a:xfrm>
              <a:off x="736" y="2868"/>
              <a:ext cx="1745" cy="874"/>
            </a:xfrm>
            <a:custGeom>
              <a:avLst/>
              <a:gdLst>
                <a:gd name="T0" fmla="*/ 0 w 1830"/>
                <a:gd name="T1" fmla="*/ 120 h 916"/>
                <a:gd name="T2" fmla="*/ 10 w 1830"/>
                <a:gd name="T3" fmla="*/ 109 h 916"/>
                <a:gd name="T4" fmla="*/ 10 w 1830"/>
                <a:gd name="T5" fmla="*/ 103 h 916"/>
                <a:gd name="T6" fmla="*/ 10 w 1830"/>
                <a:gd name="T7" fmla="*/ 99 h 916"/>
                <a:gd name="T8" fmla="*/ 10 w 1830"/>
                <a:gd name="T9" fmla="*/ 99 h 916"/>
                <a:gd name="T10" fmla="*/ 15 w 1830"/>
                <a:gd name="T11" fmla="*/ 101 h 916"/>
                <a:gd name="T12" fmla="*/ 18 w 1830"/>
                <a:gd name="T13" fmla="*/ 106 h 916"/>
                <a:gd name="T14" fmla="*/ 19 w 1830"/>
                <a:gd name="T15" fmla="*/ 110 h 916"/>
                <a:gd name="T16" fmla="*/ 23 w 1830"/>
                <a:gd name="T17" fmla="*/ 114 h 916"/>
                <a:gd name="T18" fmla="*/ 26 w 1830"/>
                <a:gd name="T19" fmla="*/ 117 h 916"/>
                <a:gd name="T20" fmla="*/ 29 w 1830"/>
                <a:gd name="T21" fmla="*/ 118 h 916"/>
                <a:gd name="T22" fmla="*/ 33 w 1830"/>
                <a:gd name="T23" fmla="*/ 117 h 916"/>
                <a:gd name="T24" fmla="*/ 37 w 1830"/>
                <a:gd name="T25" fmla="*/ 113 h 916"/>
                <a:gd name="T26" fmla="*/ 41 w 1830"/>
                <a:gd name="T27" fmla="*/ 110 h 916"/>
                <a:gd name="T28" fmla="*/ 45 w 1830"/>
                <a:gd name="T29" fmla="*/ 107 h 916"/>
                <a:gd name="T30" fmla="*/ 49 w 1830"/>
                <a:gd name="T31" fmla="*/ 105 h 916"/>
                <a:gd name="T32" fmla="*/ 51 w 1830"/>
                <a:gd name="T33" fmla="*/ 107 h 916"/>
                <a:gd name="T34" fmla="*/ 57 w 1830"/>
                <a:gd name="T35" fmla="*/ 112 h 916"/>
                <a:gd name="T36" fmla="*/ 63 w 1830"/>
                <a:gd name="T37" fmla="*/ 117 h 916"/>
                <a:gd name="T38" fmla="*/ 66 w 1830"/>
                <a:gd name="T39" fmla="*/ 118 h 916"/>
                <a:gd name="T40" fmla="*/ 69 w 1830"/>
                <a:gd name="T41" fmla="*/ 117 h 916"/>
                <a:gd name="T42" fmla="*/ 75 w 1830"/>
                <a:gd name="T43" fmla="*/ 113 h 916"/>
                <a:gd name="T44" fmla="*/ 83 w 1830"/>
                <a:gd name="T45" fmla="*/ 109 h 916"/>
                <a:gd name="T46" fmla="*/ 87 w 1830"/>
                <a:gd name="T47" fmla="*/ 106 h 916"/>
                <a:gd name="T48" fmla="*/ 92 w 1830"/>
                <a:gd name="T49" fmla="*/ 102 h 916"/>
                <a:gd name="T50" fmla="*/ 95 w 1830"/>
                <a:gd name="T51" fmla="*/ 99 h 916"/>
                <a:gd name="T52" fmla="*/ 97 w 1830"/>
                <a:gd name="T53" fmla="*/ 98 h 916"/>
                <a:gd name="T54" fmla="*/ 102 w 1830"/>
                <a:gd name="T55" fmla="*/ 99 h 916"/>
                <a:gd name="T56" fmla="*/ 105 w 1830"/>
                <a:gd name="T57" fmla="*/ 104 h 916"/>
                <a:gd name="T58" fmla="*/ 105 w 1830"/>
                <a:gd name="T59" fmla="*/ 109 h 916"/>
                <a:gd name="T60" fmla="*/ 110 w 1830"/>
                <a:gd name="T61" fmla="*/ 114 h 916"/>
                <a:gd name="T62" fmla="*/ 112 w 1830"/>
                <a:gd name="T63" fmla="*/ 120 h 916"/>
                <a:gd name="T64" fmla="*/ 115 w 1830"/>
                <a:gd name="T65" fmla="*/ 122 h 916"/>
                <a:gd name="T66" fmla="*/ 121 w 1830"/>
                <a:gd name="T67" fmla="*/ 120 h 916"/>
                <a:gd name="T68" fmla="*/ 127 w 1830"/>
                <a:gd name="T69" fmla="*/ 113 h 916"/>
                <a:gd name="T70" fmla="*/ 140 w 1830"/>
                <a:gd name="T71" fmla="*/ 93 h 916"/>
                <a:gd name="T72" fmla="*/ 147 w 1830"/>
                <a:gd name="T73" fmla="*/ 74 h 916"/>
                <a:gd name="T74" fmla="*/ 156 w 1830"/>
                <a:gd name="T75" fmla="*/ 64 h 916"/>
                <a:gd name="T76" fmla="*/ 162 w 1830"/>
                <a:gd name="T77" fmla="*/ 49 h 916"/>
                <a:gd name="T78" fmla="*/ 175 w 1830"/>
                <a:gd name="T79" fmla="*/ 29 h 916"/>
                <a:gd name="T80" fmla="*/ 177 w 1830"/>
                <a:gd name="T81" fmla="*/ 25 h 916"/>
                <a:gd name="T82" fmla="*/ 186 w 1830"/>
                <a:gd name="T83" fmla="*/ 10 h 916"/>
                <a:gd name="T84" fmla="*/ 193 w 1830"/>
                <a:gd name="T85" fmla="*/ 10 h 916"/>
                <a:gd name="T86" fmla="*/ 197 w 1830"/>
                <a:gd name="T87" fmla="*/ 10 h 916"/>
                <a:gd name="T88" fmla="*/ 206 w 1830"/>
                <a:gd name="T89" fmla="*/ 0 h 916"/>
                <a:gd name="T90" fmla="*/ 236 w 1830"/>
                <a:gd name="T91" fmla="*/ 2 h 9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830"/>
                <a:gd name="T139" fmla="*/ 0 h 916"/>
                <a:gd name="T140" fmla="*/ 1830 w 1830"/>
                <a:gd name="T141" fmla="*/ 916 h 9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830" h="916">
                  <a:moveTo>
                    <a:pt x="0" y="904"/>
                  </a:moveTo>
                  <a:lnTo>
                    <a:pt x="16" y="820"/>
                  </a:lnTo>
                  <a:lnTo>
                    <a:pt x="36" y="778"/>
                  </a:lnTo>
                  <a:lnTo>
                    <a:pt x="62" y="752"/>
                  </a:lnTo>
                  <a:lnTo>
                    <a:pt x="90" y="746"/>
                  </a:lnTo>
                  <a:lnTo>
                    <a:pt x="116" y="758"/>
                  </a:lnTo>
                  <a:lnTo>
                    <a:pt x="130" y="794"/>
                  </a:lnTo>
                  <a:lnTo>
                    <a:pt x="142" y="830"/>
                  </a:lnTo>
                  <a:lnTo>
                    <a:pt x="170" y="864"/>
                  </a:lnTo>
                  <a:lnTo>
                    <a:pt x="194" y="888"/>
                  </a:lnTo>
                  <a:lnTo>
                    <a:pt x="228" y="894"/>
                  </a:lnTo>
                  <a:lnTo>
                    <a:pt x="256" y="884"/>
                  </a:lnTo>
                  <a:lnTo>
                    <a:pt x="284" y="856"/>
                  </a:lnTo>
                  <a:lnTo>
                    <a:pt x="318" y="830"/>
                  </a:lnTo>
                  <a:lnTo>
                    <a:pt x="346" y="800"/>
                  </a:lnTo>
                  <a:lnTo>
                    <a:pt x="376" y="792"/>
                  </a:lnTo>
                  <a:lnTo>
                    <a:pt x="404" y="802"/>
                  </a:lnTo>
                  <a:lnTo>
                    <a:pt x="440" y="842"/>
                  </a:lnTo>
                  <a:lnTo>
                    <a:pt x="480" y="876"/>
                  </a:lnTo>
                  <a:lnTo>
                    <a:pt x="502" y="892"/>
                  </a:lnTo>
                  <a:lnTo>
                    <a:pt x="530" y="888"/>
                  </a:lnTo>
                  <a:lnTo>
                    <a:pt x="582" y="854"/>
                  </a:lnTo>
                  <a:lnTo>
                    <a:pt x="632" y="820"/>
                  </a:lnTo>
                  <a:lnTo>
                    <a:pt x="680" y="794"/>
                  </a:lnTo>
                  <a:lnTo>
                    <a:pt x="716" y="768"/>
                  </a:lnTo>
                  <a:lnTo>
                    <a:pt x="732" y="748"/>
                  </a:lnTo>
                  <a:lnTo>
                    <a:pt x="754" y="744"/>
                  </a:lnTo>
                  <a:lnTo>
                    <a:pt x="790" y="750"/>
                  </a:lnTo>
                  <a:lnTo>
                    <a:pt x="808" y="784"/>
                  </a:lnTo>
                  <a:lnTo>
                    <a:pt x="818" y="826"/>
                  </a:lnTo>
                  <a:lnTo>
                    <a:pt x="840" y="862"/>
                  </a:lnTo>
                  <a:lnTo>
                    <a:pt x="870" y="904"/>
                  </a:lnTo>
                  <a:lnTo>
                    <a:pt x="892" y="916"/>
                  </a:lnTo>
                  <a:lnTo>
                    <a:pt x="930" y="908"/>
                  </a:lnTo>
                  <a:lnTo>
                    <a:pt x="982" y="856"/>
                  </a:lnTo>
                  <a:lnTo>
                    <a:pt x="1076" y="698"/>
                  </a:lnTo>
                  <a:lnTo>
                    <a:pt x="1148" y="562"/>
                  </a:lnTo>
                  <a:lnTo>
                    <a:pt x="1212" y="476"/>
                  </a:lnTo>
                  <a:lnTo>
                    <a:pt x="1264" y="370"/>
                  </a:lnTo>
                  <a:lnTo>
                    <a:pt x="1346" y="218"/>
                  </a:lnTo>
                  <a:lnTo>
                    <a:pt x="1378" y="182"/>
                  </a:lnTo>
                  <a:lnTo>
                    <a:pt x="1436" y="80"/>
                  </a:lnTo>
                  <a:lnTo>
                    <a:pt x="1484" y="30"/>
                  </a:lnTo>
                  <a:lnTo>
                    <a:pt x="1532" y="12"/>
                  </a:lnTo>
                  <a:lnTo>
                    <a:pt x="1598" y="0"/>
                  </a:lnTo>
                  <a:lnTo>
                    <a:pt x="1830" y="2"/>
                  </a:lnTo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bIns="0"/>
            <a:lstStyle/>
            <a:p>
              <a:endParaRPr lang="hr-HR"/>
            </a:p>
          </p:txBody>
        </p:sp>
        <p:sp>
          <p:nvSpPr>
            <p:cNvPr id="79892" name="Freeform 62"/>
            <p:cNvSpPr>
              <a:spLocks/>
            </p:cNvSpPr>
            <p:nvPr/>
          </p:nvSpPr>
          <p:spPr bwMode="auto">
            <a:xfrm>
              <a:off x="3210" y="2632"/>
              <a:ext cx="1728" cy="1114"/>
            </a:xfrm>
            <a:custGeom>
              <a:avLst/>
              <a:gdLst>
                <a:gd name="T0" fmla="*/ 0 w 1812"/>
                <a:gd name="T1" fmla="*/ 152 h 1168"/>
                <a:gd name="T2" fmla="*/ 10 w 1812"/>
                <a:gd name="T3" fmla="*/ 101 h 1168"/>
                <a:gd name="T4" fmla="*/ 19 w 1812"/>
                <a:gd name="T5" fmla="*/ 67 h 1168"/>
                <a:gd name="T6" fmla="*/ 24 w 1812"/>
                <a:gd name="T7" fmla="*/ 48 h 1168"/>
                <a:gd name="T8" fmla="*/ 26 w 1812"/>
                <a:gd name="T9" fmla="*/ 42 h 1168"/>
                <a:gd name="T10" fmla="*/ 28 w 1812"/>
                <a:gd name="T11" fmla="*/ 38 h 1168"/>
                <a:gd name="T12" fmla="*/ 30 w 1812"/>
                <a:gd name="T13" fmla="*/ 34 h 1168"/>
                <a:gd name="T14" fmla="*/ 31 w 1812"/>
                <a:gd name="T15" fmla="*/ 34 h 1168"/>
                <a:gd name="T16" fmla="*/ 34 w 1812"/>
                <a:gd name="T17" fmla="*/ 36 h 1168"/>
                <a:gd name="T18" fmla="*/ 35 w 1812"/>
                <a:gd name="T19" fmla="*/ 42 h 1168"/>
                <a:gd name="T20" fmla="*/ 39 w 1812"/>
                <a:gd name="T21" fmla="*/ 52 h 1168"/>
                <a:gd name="T22" fmla="*/ 42 w 1812"/>
                <a:gd name="T23" fmla="*/ 69 h 1168"/>
                <a:gd name="T24" fmla="*/ 45 w 1812"/>
                <a:gd name="T25" fmla="*/ 91 h 1168"/>
                <a:gd name="T26" fmla="*/ 47 w 1812"/>
                <a:gd name="T27" fmla="*/ 111 h 1168"/>
                <a:gd name="T28" fmla="*/ 50 w 1812"/>
                <a:gd name="T29" fmla="*/ 122 h 1168"/>
                <a:gd name="T30" fmla="*/ 53 w 1812"/>
                <a:gd name="T31" fmla="*/ 134 h 1168"/>
                <a:gd name="T32" fmla="*/ 58 w 1812"/>
                <a:gd name="T33" fmla="*/ 145 h 1168"/>
                <a:gd name="T34" fmla="*/ 63 w 1812"/>
                <a:gd name="T35" fmla="*/ 148 h 1168"/>
                <a:gd name="T36" fmla="*/ 67 w 1812"/>
                <a:gd name="T37" fmla="*/ 150 h 1168"/>
                <a:gd name="T38" fmla="*/ 72 w 1812"/>
                <a:gd name="T39" fmla="*/ 150 h 1168"/>
                <a:gd name="T40" fmla="*/ 77 w 1812"/>
                <a:gd name="T41" fmla="*/ 148 h 1168"/>
                <a:gd name="T42" fmla="*/ 84 w 1812"/>
                <a:gd name="T43" fmla="*/ 141 h 1168"/>
                <a:gd name="T44" fmla="*/ 88 w 1812"/>
                <a:gd name="T45" fmla="*/ 128 h 1168"/>
                <a:gd name="T46" fmla="*/ 92 w 1812"/>
                <a:gd name="T47" fmla="*/ 108 h 1168"/>
                <a:gd name="T48" fmla="*/ 101 w 1812"/>
                <a:gd name="T49" fmla="*/ 25 h 1168"/>
                <a:gd name="T50" fmla="*/ 101 w 1812"/>
                <a:gd name="T51" fmla="*/ 13 h 1168"/>
                <a:gd name="T52" fmla="*/ 104 w 1812"/>
                <a:gd name="T53" fmla="*/ 10 h 1168"/>
                <a:gd name="T54" fmla="*/ 106 w 1812"/>
                <a:gd name="T55" fmla="*/ 10 h 1168"/>
                <a:gd name="T56" fmla="*/ 109 w 1812"/>
                <a:gd name="T57" fmla="*/ 0 h 1168"/>
                <a:gd name="T58" fmla="*/ 111 w 1812"/>
                <a:gd name="T59" fmla="*/ 0 h 1168"/>
                <a:gd name="T60" fmla="*/ 112 w 1812"/>
                <a:gd name="T61" fmla="*/ 10 h 1168"/>
                <a:gd name="T62" fmla="*/ 118 w 1812"/>
                <a:gd name="T63" fmla="*/ 21 h 1168"/>
                <a:gd name="T64" fmla="*/ 127 w 1812"/>
                <a:gd name="T65" fmla="*/ 46 h 1168"/>
                <a:gd name="T66" fmla="*/ 134 w 1812"/>
                <a:gd name="T67" fmla="*/ 72 h 1168"/>
                <a:gd name="T68" fmla="*/ 140 w 1812"/>
                <a:gd name="T69" fmla="*/ 101 h 1168"/>
                <a:gd name="T70" fmla="*/ 145 w 1812"/>
                <a:gd name="T71" fmla="*/ 118 h 1168"/>
                <a:gd name="T72" fmla="*/ 147 w 1812"/>
                <a:gd name="T73" fmla="*/ 134 h 1168"/>
                <a:gd name="T74" fmla="*/ 154 w 1812"/>
                <a:gd name="T75" fmla="*/ 145 h 1168"/>
                <a:gd name="T76" fmla="*/ 161 w 1812"/>
                <a:gd name="T77" fmla="*/ 148 h 1168"/>
                <a:gd name="T78" fmla="*/ 164 w 1812"/>
                <a:gd name="T79" fmla="*/ 152 h 1168"/>
                <a:gd name="T80" fmla="*/ 169 w 1812"/>
                <a:gd name="T81" fmla="*/ 150 h 1168"/>
                <a:gd name="T82" fmla="*/ 173 w 1812"/>
                <a:gd name="T83" fmla="*/ 145 h 1168"/>
                <a:gd name="T84" fmla="*/ 179 w 1812"/>
                <a:gd name="T85" fmla="*/ 128 h 1168"/>
                <a:gd name="T86" fmla="*/ 187 w 1812"/>
                <a:gd name="T87" fmla="*/ 98 h 1168"/>
                <a:gd name="T88" fmla="*/ 190 w 1812"/>
                <a:gd name="T89" fmla="*/ 77 h 1168"/>
                <a:gd name="T90" fmla="*/ 193 w 1812"/>
                <a:gd name="T91" fmla="*/ 71 h 1168"/>
                <a:gd name="T92" fmla="*/ 196 w 1812"/>
                <a:gd name="T93" fmla="*/ 69 h 1168"/>
                <a:gd name="T94" fmla="*/ 198 w 1812"/>
                <a:gd name="T95" fmla="*/ 69 h 1168"/>
                <a:gd name="T96" fmla="*/ 201 w 1812"/>
                <a:gd name="T97" fmla="*/ 72 h 1168"/>
                <a:gd name="T98" fmla="*/ 206 w 1812"/>
                <a:gd name="T99" fmla="*/ 88 h 1168"/>
                <a:gd name="T100" fmla="*/ 211 w 1812"/>
                <a:gd name="T101" fmla="*/ 111 h 1168"/>
                <a:gd name="T102" fmla="*/ 215 w 1812"/>
                <a:gd name="T103" fmla="*/ 130 h 1168"/>
                <a:gd name="T104" fmla="*/ 216 w 1812"/>
                <a:gd name="T105" fmla="*/ 141 h 1168"/>
                <a:gd name="T106" fmla="*/ 216 w 1812"/>
                <a:gd name="T107" fmla="*/ 148 h 1168"/>
                <a:gd name="T108" fmla="*/ 221 w 1812"/>
                <a:gd name="T109" fmla="*/ 151 h 1168"/>
                <a:gd name="T110" fmla="*/ 226 w 1812"/>
                <a:gd name="T111" fmla="*/ 152 h 1168"/>
                <a:gd name="T112" fmla="*/ 232 w 1812"/>
                <a:gd name="T113" fmla="*/ 152 h 1168"/>
                <a:gd name="T114" fmla="*/ 236 w 1812"/>
                <a:gd name="T115" fmla="*/ 151 h 116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12"/>
                <a:gd name="T175" fmla="*/ 0 h 1168"/>
                <a:gd name="T176" fmla="*/ 1812 w 1812"/>
                <a:gd name="T177" fmla="*/ 1168 h 116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12" h="1168">
                  <a:moveTo>
                    <a:pt x="0" y="1162"/>
                  </a:moveTo>
                  <a:lnTo>
                    <a:pt x="74" y="786"/>
                  </a:lnTo>
                  <a:lnTo>
                    <a:pt x="136" y="518"/>
                  </a:lnTo>
                  <a:lnTo>
                    <a:pt x="176" y="370"/>
                  </a:lnTo>
                  <a:lnTo>
                    <a:pt x="194" y="318"/>
                  </a:lnTo>
                  <a:lnTo>
                    <a:pt x="210" y="284"/>
                  </a:lnTo>
                  <a:lnTo>
                    <a:pt x="230" y="266"/>
                  </a:lnTo>
                  <a:lnTo>
                    <a:pt x="250" y="262"/>
                  </a:lnTo>
                  <a:lnTo>
                    <a:pt x="264" y="274"/>
                  </a:lnTo>
                  <a:lnTo>
                    <a:pt x="274" y="316"/>
                  </a:lnTo>
                  <a:lnTo>
                    <a:pt x="296" y="398"/>
                  </a:lnTo>
                  <a:lnTo>
                    <a:pt x="320" y="538"/>
                  </a:lnTo>
                  <a:lnTo>
                    <a:pt x="342" y="694"/>
                  </a:lnTo>
                  <a:lnTo>
                    <a:pt x="362" y="846"/>
                  </a:lnTo>
                  <a:lnTo>
                    <a:pt x="386" y="946"/>
                  </a:lnTo>
                  <a:lnTo>
                    <a:pt x="410" y="1026"/>
                  </a:lnTo>
                  <a:lnTo>
                    <a:pt x="448" y="1110"/>
                  </a:lnTo>
                  <a:lnTo>
                    <a:pt x="478" y="1138"/>
                  </a:lnTo>
                  <a:lnTo>
                    <a:pt x="514" y="1154"/>
                  </a:lnTo>
                  <a:lnTo>
                    <a:pt x="554" y="1154"/>
                  </a:lnTo>
                  <a:lnTo>
                    <a:pt x="596" y="1136"/>
                  </a:lnTo>
                  <a:lnTo>
                    <a:pt x="644" y="1070"/>
                  </a:lnTo>
                  <a:lnTo>
                    <a:pt x="676" y="978"/>
                  </a:lnTo>
                  <a:lnTo>
                    <a:pt x="706" y="826"/>
                  </a:lnTo>
                  <a:lnTo>
                    <a:pt x="770" y="182"/>
                  </a:lnTo>
                  <a:lnTo>
                    <a:pt x="780" y="100"/>
                  </a:lnTo>
                  <a:lnTo>
                    <a:pt x="796" y="48"/>
                  </a:lnTo>
                  <a:lnTo>
                    <a:pt x="814" y="16"/>
                  </a:lnTo>
                  <a:lnTo>
                    <a:pt x="836" y="0"/>
                  </a:lnTo>
                  <a:lnTo>
                    <a:pt x="854" y="0"/>
                  </a:lnTo>
                  <a:lnTo>
                    <a:pt x="868" y="22"/>
                  </a:lnTo>
                  <a:lnTo>
                    <a:pt x="912" y="146"/>
                  </a:lnTo>
                  <a:lnTo>
                    <a:pt x="968" y="348"/>
                  </a:lnTo>
                  <a:lnTo>
                    <a:pt x="1028" y="558"/>
                  </a:lnTo>
                  <a:lnTo>
                    <a:pt x="1066" y="768"/>
                  </a:lnTo>
                  <a:lnTo>
                    <a:pt x="1108" y="910"/>
                  </a:lnTo>
                  <a:lnTo>
                    <a:pt x="1142" y="1028"/>
                  </a:lnTo>
                  <a:lnTo>
                    <a:pt x="1188" y="1110"/>
                  </a:lnTo>
                  <a:lnTo>
                    <a:pt x="1230" y="1148"/>
                  </a:lnTo>
                  <a:lnTo>
                    <a:pt x="1264" y="1158"/>
                  </a:lnTo>
                  <a:lnTo>
                    <a:pt x="1300" y="1150"/>
                  </a:lnTo>
                  <a:lnTo>
                    <a:pt x="1332" y="1108"/>
                  </a:lnTo>
                  <a:lnTo>
                    <a:pt x="1388" y="974"/>
                  </a:lnTo>
                  <a:lnTo>
                    <a:pt x="1444" y="752"/>
                  </a:lnTo>
                  <a:lnTo>
                    <a:pt x="1468" y="596"/>
                  </a:lnTo>
                  <a:lnTo>
                    <a:pt x="1484" y="544"/>
                  </a:lnTo>
                  <a:lnTo>
                    <a:pt x="1508" y="524"/>
                  </a:lnTo>
                  <a:lnTo>
                    <a:pt x="1534" y="526"/>
                  </a:lnTo>
                  <a:lnTo>
                    <a:pt x="1554" y="562"/>
                  </a:lnTo>
                  <a:lnTo>
                    <a:pt x="1574" y="670"/>
                  </a:lnTo>
                  <a:lnTo>
                    <a:pt x="1620" y="862"/>
                  </a:lnTo>
                  <a:lnTo>
                    <a:pt x="1646" y="998"/>
                  </a:lnTo>
                  <a:lnTo>
                    <a:pt x="1660" y="1072"/>
                  </a:lnTo>
                  <a:lnTo>
                    <a:pt x="1676" y="1126"/>
                  </a:lnTo>
                  <a:lnTo>
                    <a:pt x="1702" y="1156"/>
                  </a:lnTo>
                  <a:lnTo>
                    <a:pt x="1740" y="1168"/>
                  </a:lnTo>
                  <a:lnTo>
                    <a:pt x="1784" y="1166"/>
                  </a:lnTo>
                  <a:lnTo>
                    <a:pt x="1812" y="1156"/>
                  </a:lnTo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bIns="0"/>
            <a:lstStyle/>
            <a:p>
              <a:endParaRPr lang="hr-HR"/>
            </a:p>
          </p:txBody>
        </p:sp>
        <p:sp>
          <p:nvSpPr>
            <p:cNvPr id="79893" name="Freeform 63"/>
            <p:cNvSpPr>
              <a:spLocks/>
            </p:cNvSpPr>
            <p:nvPr/>
          </p:nvSpPr>
          <p:spPr bwMode="auto">
            <a:xfrm>
              <a:off x="3206" y="1400"/>
              <a:ext cx="1650" cy="858"/>
            </a:xfrm>
            <a:custGeom>
              <a:avLst/>
              <a:gdLst>
                <a:gd name="T0" fmla="*/ 27 w 1730"/>
                <a:gd name="T1" fmla="*/ 24 h 900"/>
                <a:gd name="T2" fmla="*/ 31 w 1730"/>
                <a:gd name="T3" fmla="*/ 10 h 900"/>
                <a:gd name="T4" fmla="*/ 40 w 1730"/>
                <a:gd name="T5" fmla="*/ 0 h 900"/>
                <a:gd name="T6" fmla="*/ 48 w 1730"/>
                <a:gd name="T7" fmla="*/ 10 h 900"/>
                <a:gd name="T8" fmla="*/ 54 w 1730"/>
                <a:gd name="T9" fmla="*/ 31 h 900"/>
                <a:gd name="T10" fmla="*/ 57 w 1730"/>
                <a:gd name="T11" fmla="*/ 38 h 900"/>
                <a:gd name="T12" fmla="*/ 63 w 1730"/>
                <a:gd name="T13" fmla="*/ 27 h 900"/>
                <a:gd name="T14" fmla="*/ 66 w 1730"/>
                <a:gd name="T15" fmla="*/ 14 h 900"/>
                <a:gd name="T16" fmla="*/ 72 w 1730"/>
                <a:gd name="T17" fmla="*/ 25 h 900"/>
                <a:gd name="T18" fmla="*/ 85 w 1730"/>
                <a:gd name="T19" fmla="*/ 75 h 900"/>
                <a:gd name="T20" fmla="*/ 90 w 1730"/>
                <a:gd name="T21" fmla="*/ 83 h 900"/>
                <a:gd name="T22" fmla="*/ 96 w 1730"/>
                <a:gd name="T23" fmla="*/ 63 h 900"/>
                <a:gd name="T24" fmla="*/ 106 w 1730"/>
                <a:gd name="T25" fmla="*/ 32 h 900"/>
                <a:gd name="T26" fmla="*/ 111 w 1730"/>
                <a:gd name="T27" fmla="*/ 33 h 900"/>
                <a:gd name="T28" fmla="*/ 116 w 1730"/>
                <a:gd name="T29" fmla="*/ 63 h 900"/>
                <a:gd name="T30" fmla="*/ 126 w 1730"/>
                <a:gd name="T31" fmla="*/ 37 h 900"/>
                <a:gd name="T32" fmla="*/ 132 w 1730"/>
                <a:gd name="T33" fmla="*/ 10 h 900"/>
                <a:gd name="T34" fmla="*/ 134 w 1730"/>
                <a:gd name="T35" fmla="*/ 10 h 900"/>
                <a:gd name="T36" fmla="*/ 141 w 1730"/>
                <a:gd name="T37" fmla="*/ 54 h 900"/>
                <a:gd name="T38" fmla="*/ 148 w 1730"/>
                <a:gd name="T39" fmla="*/ 47 h 900"/>
                <a:gd name="T40" fmla="*/ 155 w 1730"/>
                <a:gd name="T41" fmla="*/ 19 h 900"/>
                <a:gd name="T42" fmla="*/ 162 w 1730"/>
                <a:gd name="T43" fmla="*/ 10 h 900"/>
                <a:gd name="T44" fmla="*/ 165 w 1730"/>
                <a:gd name="T45" fmla="*/ 13 h 900"/>
                <a:gd name="T46" fmla="*/ 171 w 1730"/>
                <a:gd name="T47" fmla="*/ 54 h 900"/>
                <a:gd name="T48" fmla="*/ 178 w 1730"/>
                <a:gd name="T49" fmla="*/ 66 h 900"/>
                <a:gd name="T50" fmla="*/ 184 w 1730"/>
                <a:gd name="T51" fmla="*/ 49 h 900"/>
                <a:gd name="T52" fmla="*/ 188 w 1730"/>
                <a:gd name="T53" fmla="*/ 39 h 900"/>
                <a:gd name="T54" fmla="*/ 193 w 1730"/>
                <a:gd name="T55" fmla="*/ 47 h 900"/>
                <a:gd name="T56" fmla="*/ 197 w 1730"/>
                <a:gd name="T57" fmla="*/ 79 h 900"/>
                <a:gd name="T58" fmla="*/ 207 w 1730"/>
                <a:gd name="T59" fmla="*/ 83 h 900"/>
                <a:gd name="T60" fmla="*/ 217 w 1730"/>
                <a:gd name="T61" fmla="*/ 41 h 900"/>
                <a:gd name="T62" fmla="*/ 223 w 1730"/>
                <a:gd name="T63" fmla="*/ 41 h 900"/>
                <a:gd name="T64" fmla="*/ 226 w 1730"/>
                <a:gd name="T65" fmla="*/ 63 h 9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30"/>
                <a:gd name="T100" fmla="*/ 0 h 900"/>
                <a:gd name="T101" fmla="*/ 1730 w 1730"/>
                <a:gd name="T102" fmla="*/ 900 h 9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30" h="900">
                  <a:moveTo>
                    <a:pt x="0" y="900"/>
                  </a:moveTo>
                  <a:lnTo>
                    <a:pt x="194" y="174"/>
                  </a:lnTo>
                  <a:lnTo>
                    <a:pt x="216" y="100"/>
                  </a:lnTo>
                  <a:lnTo>
                    <a:pt x="240" y="54"/>
                  </a:lnTo>
                  <a:lnTo>
                    <a:pt x="270" y="14"/>
                  </a:lnTo>
                  <a:lnTo>
                    <a:pt x="302" y="0"/>
                  </a:lnTo>
                  <a:lnTo>
                    <a:pt x="330" y="10"/>
                  </a:lnTo>
                  <a:lnTo>
                    <a:pt x="358" y="50"/>
                  </a:lnTo>
                  <a:lnTo>
                    <a:pt x="392" y="152"/>
                  </a:lnTo>
                  <a:lnTo>
                    <a:pt x="414" y="244"/>
                  </a:lnTo>
                  <a:lnTo>
                    <a:pt x="420" y="278"/>
                  </a:lnTo>
                  <a:lnTo>
                    <a:pt x="442" y="294"/>
                  </a:lnTo>
                  <a:lnTo>
                    <a:pt x="468" y="276"/>
                  </a:lnTo>
                  <a:lnTo>
                    <a:pt x="486" y="204"/>
                  </a:lnTo>
                  <a:lnTo>
                    <a:pt x="496" y="140"/>
                  </a:lnTo>
                  <a:lnTo>
                    <a:pt x="508" y="108"/>
                  </a:lnTo>
                  <a:lnTo>
                    <a:pt x="532" y="112"/>
                  </a:lnTo>
                  <a:lnTo>
                    <a:pt x="548" y="190"/>
                  </a:lnTo>
                  <a:lnTo>
                    <a:pt x="636" y="518"/>
                  </a:lnTo>
                  <a:lnTo>
                    <a:pt x="654" y="586"/>
                  </a:lnTo>
                  <a:lnTo>
                    <a:pt x="676" y="632"/>
                  </a:lnTo>
                  <a:lnTo>
                    <a:pt x="690" y="640"/>
                  </a:lnTo>
                  <a:lnTo>
                    <a:pt x="706" y="616"/>
                  </a:lnTo>
                  <a:lnTo>
                    <a:pt x="748" y="494"/>
                  </a:lnTo>
                  <a:lnTo>
                    <a:pt x="786" y="314"/>
                  </a:lnTo>
                  <a:lnTo>
                    <a:pt x="808" y="254"/>
                  </a:lnTo>
                  <a:lnTo>
                    <a:pt x="824" y="244"/>
                  </a:lnTo>
                  <a:lnTo>
                    <a:pt x="842" y="264"/>
                  </a:lnTo>
                  <a:lnTo>
                    <a:pt x="878" y="458"/>
                  </a:lnTo>
                  <a:lnTo>
                    <a:pt x="894" y="478"/>
                  </a:lnTo>
                  <a:lnTo>
                    <a:pt x="914" y="456"/>
                  </a:lnTo>
                  <a:lnTo>
                    <a:pt x="962" y="290"/>
                  </a:lnTo>
                  <a:lnTo>
                    <a:pt x="988" y="140"/>
                  </a:lnTo>
                  <a:lnTo>
                    <a:pt x="1008" y="30"/>
                  </a:lnTo>
                  <a:lnTo>
                    <a:pt x="1022" y="16"/>
                  </a:lnTo>
                  <a:lnTo>
                    <a:pt x="1042" y="30"/>
                  </a:lnTo>
                  <a:lnTo>
                    <a:pt x="1076" y="398"/>
                  </a:lnTo>
                  <a:lnTo>
                    <a:pt x="1092" y="420"/>
                  </a:lnTo>
                  <a:lnTo>
                    <a:pt x="1112" y="416"/>
                  </a:lnTo>
                  <a:lnTo>
                    <a:pt x="1134" y="364"/>
                  </a:lnTo>
                  <a:lnTo>
                    <a:pt x="1156" y="326"/>
                  </a:lnTo>
                  <a:lnTo>
                    <a:pt x="1198" y="142"/>
                  </a:lnTo>
                  <a:lnTo>
                    <a:pt x="1228" y="110"/>
                  </a:lnTo>
                  <a:lnTo>
                    <a:pt x="1236" y="82"/>
                  </a:lnTo>
                  <a:lnTo>
                    <a:pt x="1250" y="68"/>
                  </a:lnTo>
                  <a:lnTo>
                    <a:pt x="1266" y="104"/>
                  </a:lnTo>
                  <a:lnTo>
                    <a:pt x="1288" y="222"/>
                  </a:lnTo>
                  <a:lnTo>
                    <a:pt x="1314" y="426"/>
                  </a:lnTo>
                  <a:lnTo>
                    <a:pt x="1334" y="502"/>
                  </a:lnTo>
                  <a:lnTo>
                    <a:pt x="1356" y="514"/>
                  </a:lnTo>
                  <a:lnTo>
                    <a:pt x="1374" y="492"/>
                  </a:lnTo>
                  <a:lnTo>
                    <a:pt x="1404" y="382"/>
                  </a:lnTo>
                  <a:lnTo>
                    <a:pt x="1420" y="306"/>
                  </a:lnTo>
                  <a:lnTo>
                    <a:pt x="1440" y="296"/>
                  </a:lnTo>
                  <a:lnTo>
                    <a:pt x="1458" y="312"/>
                  </a:lnTo>
                  <a:lnTo>
                    <a:pt x="1478" y="358"/>
                  </a:lnTo>
                  <a:lnTo>
                    <a:pt x="1498" y="512"/>
                  </a:lnTo>
                  <a:lnTo>
                    <a:pt x="1516" y="620"/>
                  </a:lnTo>
                  <a:lnTo>
                    <a:pt x="1560" y="678"/>
                  </a:lnTo>
                  <a:lnTo>
                    <a:pt x="1584" y="646"/>
                  </a:lnTo>
                  <a:lnTo>
                    <a:pt x="1638" y="360"/>
                  </a:lnTo>
                  <a:lnTo>
                    <a:pt x="1660" y="310"/>
                  </a:lnTo>
                  <a:lnTo>
                    <a:pt x="1682" y="288"/>
                  </a:lnTo>
                  <a:lnTo>
                    <a:pt x="1706" y="318"/>
                  </a:lnTo>
                  <a:lnTo>
                    <a:pt x="1710" y="458"/>
                  </a:lnTo>
                  <a:lnTo>
                    <a:pt x="1730" y="490"/>
                  </a:lnTo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bIns="0"/>
            <a:lstStyle/>
            <a:p>
              <a:endParaRPr lang="hr-HR"/>
            </a:p>
          </p:txBody>
        </p:sp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>
              <a:off x="1421" y="1133"/>
              <a:ext cx="5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66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45%</a:t>
              </a: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4302" y="1133"/>
              <a:ext cx="5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66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19%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1474" y="2568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66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3%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4301" y="2541"/>
              <a:ext cx="5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66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32%</a:t>
              </a: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50825" y="908050"/>
            <a:ext cx="8713788" cy="73025"/>
          </a:xfrm>
          <a:prstGeom prst="round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79526" y="6362701"/>
            <a:ext cx="712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Solberg IC et al. IBSEN kohorta, </a:t>
            </a:r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Clin Gastroenterol Hepatol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2007.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006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Ulcerozni kolitis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417638"/>
            <a:ext cx="6947902" cy="471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1188" y="6354032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Silverberg MS i sur</a:t>
            </a:r>
            <a:r>
              <a:rPr lang="hr-HR" sz="1600" b="1" i="1" dirty="0" smtClean="0"/>
              <a:t>. Can J Gastroenterol </a:t>
            </a:r>
            <a:r>
              <a:rPr lang="hr-HR" sz="1600" dirty="0" smtClean="0"/>
              <a:t>2005.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2565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 score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5105" y="1739243"/>
            <a:ext cx="7813789" cy="2808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630932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Schroeder KW i sur. </a:t>
            </a:r>
            <a:r>
              <a:rPr lang="hr-HR" sz="1600" b="1" i="1" dirty="0" smtClean="0"/>
              <a:t>N Engl J Med </a:t>
            </a:r>
            <a:r>
              <a:rPr lang="hr-HR" sz="1600" dirty="0" smtClean="0"/>
              <a:t>1987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4869160"/>
            <a:ext cx="3188693" cy="1323439"/>
          </a:xfrm>
          <a:prstGeom prst="rect">
            <a:avLst/>
          </a:prstGeom>
          <a:noFill/>
          <a:ln>
            <a:solidFill>
              <a:srgbClr val="6666FF"/>
            </a:solidFill>
          </a:ln>
        </p:spPr>
        <p:txBody>
          <a:bodyPr wrap="none" rtlCol="0">
            <a:spAutoFit/>
          </a:bodyPr>
          <a:lstStyle/>
          <a:p>
            <a:r>
              <a:rPr lang="hr-HR" dirty="0" smtClean="0"/>
              <a:t>&lt;2      remisija</a:t>
            </a:r>
          </a:p>
          <a:p>
            <a:r>
              <a:rPr lang="hr-HR" dirty="0" smtClean="0"/>
              <a:t>3-5     blaga bolest</a:t>
            </a:r>
          </a:p>
          <a:p>
            <a:r>
              <a:rPr lang="hr-HR" dirty="0" smtClean="0"/>
              <a:t>6-10   srednje teška bolest</a:t>
            </a:r>
          </a:p>
          <a:p>
            <a:r>
              <a:rPr lang="hr-HR" dirty="0" smtClean="0"/>
              <a:t>11-12 teška bolest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15647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863" y="1002589"/>
            <a:ext cx="3687762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4834246" y="3510045"/>
            <a:ext cx="417671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hr-HR" b="1" dirty="0"/>
              <a:t>Insights to the Ethiopathogenesis of the Inflammatory Bowel Disease</a:t>
            </a:r>
          </a:p>
          <a:p>
            <a:r>
              <a:rPr lang="hr-HR" dirty="0"/>
              <a:t>Ana Brajdić</a:t>
            </a:r>
            <a:r>
              <a:rPr lang="hr-HR" baseline="30000" dirty="0"/>
              <a:t>1</a:t>
            </a:r>
            <a:r>
              <a:rPr lang="hr-HR" dirty="0"/>
              <a:t> and Brankica Mijandrušić-Sinčić</a:t>
            </a:r>
            <a:r>
              <a:rPr lang="hr-HR" baseline="30000" dirty="0"/>
              <a:t>1</a:t>
            </a:r>
            <a:endParaRPr lang="hr-HR" dirty="0"/>
          </a:p>
          <a:p>
            <a:r>
              <a:rPr lang="hr-HR" baseline="30000" dirty="0"/>
              <a:t>[1]</a:t>
            </a:r>
            <a:r>
              <a:rPr lang="hr-HR" dirty="0"/>
              <a:t> Department of Internal Medicine, School of Medicine, University of Rijeka, Croatia</a:t>
            </a:r>
          </a:p>
        </p:txBody>
      </p:sp>
    </p:spTree>
    <p:extLst>
      <p:ext uri="{BB962C8B-B14F-4D97-AF65-F5344CB8AC3E}">
        <p14:creationId xmlns:p14="http://schemas.microsoft.com/office/powerpoint/2010/main" xmlns="" val="1965118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970" y="0"/>
            <a:ext cx="8631238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750" y="6591869"/>
            <a:ext cx="649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Hrvatsko gastroenterološko društvo-Sekcija za upalne bolesti crijeva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81953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388" y="925513"/>
            <a:ext cx="8782050" cy="480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2956" y="6223379"/>
            <a:ext cx="649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Hrvatsko gastroenterološko društvo-Sekcija za upalne bolesti crijeva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8270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675"/>
            <a:ext cx="8229600" cy="43021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UC – klinički tijek bolesti</a:t>
            </a:r>
            <a:endParaRPr lang="en-US" sz="3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1625680" y="6413500"/>
            <a:ext cx="5892639" cy="32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550" tIns="41275" rIns="82550" bIns="41275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sr-Latn-RS" sz="1600" b="1" i="1" dirty="0" err="1">
                <a:latin typeface="Arial" panose="020B0604020202020204" pitchFamily="34" charset="0"/>
              </a:rPr>
              <a:t>Solberg</a:t>
            </a:r>
            <a:r>
              <a:rPr lang="es-ES" altLang="sr-Latn-RS" sz="1600" b="1" i="1" dirty="0">
                <a:latin typeface="Arial" panose="020B0604020202020204" pitchFamily="34" charset="0"/>
              </a:rPr>
              <a:t> IC </a:t>
            </a:r>
            <a:r>
              <a:rPr lang="en-GB" altLang="sr-Latn-RS" sz="1600" b="1" i="1" dirty="0">
                <a:latin typeface="Arial" panose="020B0604020202020204" pitchFamily="34" charset="0"/>
              </a:rPr>
              <a:t>et al.</a:t>
            </a:r>
            <a:r>
              <a:rPr lang="hu-HU" altLang="sr-Latn-RS" sz="1600" b="1" i="1" dirty="0">
                <a:latin typeface="Arial" panose="020B0604020202020204" pitchFamily="34" charset="0"/>
              </a:rPr>
              <a:t> </a:t>
            </a:r>
            <a:r>
              <a:rPr lang="en-US" altLang="sr-Latn-RS" sz="1600" b="1" i="1" dirty="0" err="1">
                <a:latin typeface="Arial" panose="020B0604020202020204" pitchFamily="34" charset="0"/>
              </a:rPr>
              <a:t>Scand</a:t>
            </a:r>
            <a:r>
              <a:rPr lang="en-US" altLang="sr-Latn-RS" sz="1600" b="1" i="1" dirty="0">
                <a:latin typeface="Arial" panose="020B0604020202020204" pitchFamily="34" charset="0"/>
              </a:rPr>
              <a:t> J Gastroenterology 2009;44:431–40</a:t>
            </a:r>
          </a:p>
        </p:txBody>
      </p:sp>
      <p:sp>
        <p:nvSpPr>
          <p:cNvPr id="77828" name="Freeform 10"/>
          <p:cNvSpPr>
            <a:spLocks/>
          </p:cNvSpPr>
          <p:nvPr/>
        </p:nvSpPr>
        <p:spPr bwMode="auto">
          <a:xfrm>
            <a:off x="887413" y="1741488"/>
            <a:ext cx="3398837" cy="1489075"/>
          </a:xfrm>
          <a:custGeom>
            <a:avLst/>
            <a:gdLst>
              <a:gd name="T0" fmla="*/ 0 w 2141"/>
              <a:gd name="T1" fmla="*/ 0 h 938"/>
              <a:gd name="T2" fmla="*/ 0 w 2141"/>
              <a:gd name="T3" fmla="*/ 2147483646 h 938"/>
              <a:gd name="T4" fmla="*/ 2147483646 w 2141"/>
              <a:gd name="T5" fmla="*/ 2147483646 h 938"/>
              <a:gd name="T6" fmla="*/ 0 60000 65536"/>
              <a:gd name="T7" fmla="*/ 0 60000 65536"/>
              <a:gd name="T8" fmla="*/ 0 60000 65536"/>
              <a:gd name="T9" fmla="*/ 0 w 2141"/>
              <a:gd name="T10" fmla="*/ 0 h 938"/>
              <a:gd name="T11" fmla="*/ 2141 w 2141"/>
              <a:gd name="T12" fmla="*/ 938 h 9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1" h="938">
                <a:moveTo>
                  <a:pt x="0" y="0"/>
                </a:moveTo>
                <a:lnTo>
                  <a:pt x="0" y="938"/>
                </a:lnTo>
                <a:lnTo>
                  <a:pt x="2141" y="93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6389" name="Text Box 12"/>
          <p:cNvSpPr txBox="1">
            <a:spLocks noChangeArrowheads="1"/>
          </p:cNvSpPr>
          <p:nvPr/>
        </p:nvSpPr>
        <p:spPr bwMode="auto">
          <a:xfrm>
            <a:off x="3198813" y="1960563"/>
            <a:ext cx="801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55%</a:t>
            </a:r>
          </a:p>
        </p:txBody>
      </p:sp>
      <p:sp>
        <p:nvSpPr>
          <p:cNvPr id="77830" name="Text Box 13"/>
          <p:cNvSpPr txBox="1">
            <a:spLocks noChangeArrowheads="1"/>
          </p:cNvSpPr>
          <p:nvPr/>
        </p:nvSpPr>
        <p:spPr bwMode="auto">
          <a:xfrm>
            <a:off x="735013" y="3240088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r-Latn-RS" sz="1400" b="1">
                <a:solidFill>
                  <a:srgbClr val="FFFF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77831" name="Text Box 14"/>
          <p:cNvSpPr txBox="1">
            <a:spLocks noChangeArrowheads="1"/>
          </p:cNvSpPr>
          <p:nvPr/>
        </p:nvSpPr>
        <p:spPr bwMode="auto">
          <a:xfrm>
            <a:off x="3660775" y="3240088"/>
            <a:ext cx="71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r-Latn-RS" sz="1400" b="1">
                <a:latin typeface="Arial" panose="020B0604020202020204" pitchFamily="34" charset="0"/>
              </a:rPr>
              <a:t>5 </a:t>
            </a:r>
            <a:r>
              <a:rPr lang="hr-HR" altLang="sr-Latn-RS" sz="1400" b="1">
                <a:latin typeface="Arial" panose="020B0604020202020204" pitchFamily="34" charset="0"/>
              </a:rPr>
              <a:t>god.</a:t>
            </a:r>
            <a:endParaRPr lang="en-GB" altLang="sr-Latn-RS" sz="1400" b="1">
              <a:latin typeface="Arial" panose="020B0604020202020204" pitchFamily="34" charset="0"/>
            </a:endParaRPr>
          </a:p>
        </p:txBody>
      </p:sp>
      <p:sp>
        <p:nvSpPr>
          <p:cNvPr id="77832" name="Freeform 15"/>
          <p:cNvSpPr>
            <a:spLocks/>
          </p:cNvSpPr>
          <p:nvPr/>
        </p:nvSpPr>
        <p:spPr bwMode="auto">
          <a:xfrm>
            <a:off x="4973638" y="1741488"/>
            <a:ext cx="3398837" cy="1489075"/>
          </a:xfrm>
          <a:custGeom>
            <a:avLst/>
            <a:gdLst>
              <a:gd name="T0" fmla="*/ 0 w 2141"/>
              <a:gd name="T1" fmla="*/ 0 h 938"/>
              <a:gd name="T2" fmla="*/ 0 w 2141"/>
              <a:gd name="T3" fmla="*/ 2147483646 h 938"/>
              <a:gd name="T4" fmla="*/ 2147483646 w 2141"/>
              <a:gd name="T5" fmla="*/ 2147483646 h 938"/>
              <a:gd name="T6" fmla="*/ 0 60000 65536"/>
              <a:gd name="T7" fmla="*/ 0 60000 65536"/>
              <a:gd name="T8" fmla="*/ 0 60000 65536"/>
              <a:gd name="T9" fmla="*/ 0 w 2141"/>
              <a:gd name="T10" fmla="*/ 0 h 938"/>
              <a:gd name="T11" fmla="*/ 2141 w 2141"/>
              <a:gd name="T12" fmla="*/ 938 h 9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1" h="938">
                <a:moveTo>
                  <a:pt x="0" y="0"/>
                </a:moveTo>
                <a:lnTo>
                  <a:pt x="0" y="938"/>
                </a:lnTo>
                <a:lnTo>
                  <a:pt x="2141" y="93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6393" name="Text Box 17"/>
          <p:cNvSpPr txBox="1">
            <a:spLocks noChangeArrowheads="1"/>
          </p:cNvSpPr>
          <p:nvPr/>
        </p:nvSpPr>
        <p:spPr bwMode="auto">
          <a:xfrm>
            <a:off x="5845175" y="1889125"/>
            <a:ext cx="630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1%</a:t>
            </a:r>
          </a:p>
        </p:txBody>
      </p:sp>
      <p:sp>
        <p:nvSpPr>
          <p:cNvPr id="77834" name="Text Box 18"/>
          <p:cNvSpPr txBox="1">
            <a:spLocks noChangeArrowheads="1"/>
          </p:cNvSpPr>
          <p:nvPr/>
        </p:nvSpPr>
        <p:spPr bwMode="auto">
          <a:xfrm>
            <a:off x="4821238" y="3240088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r-Latn-RS" sz="1400" b="1">
                <a:solidFill>
                  <a:srgbClr val="FFFF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77835" name="Text Box 19"/>
          <p:cNvSpPr txBox="1">
            <a:spLocks noChangeArrowheads="1"/>
          </p:cNvSpPr>
          <p:nvPr/>
        </p:nvSpPr>
        <p:spPr bwMode="auto">
          <a:xfrm>
            <a:off x="7747000" y="3240088"/>
            <a:ext cx="71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r-Latn-RS" sz="1400" b="1">
                <a:latin typeface="Arial" panose="020B0604020202020204" pitchFamily="34" charset="0"/>
              </a:rPr>
              <a:t>5 </a:t>
            </a:r>
            <a:r>
              <a:rPr lang="hr-HR" altLang="sr-Latn-RS" sz="1400" b="1">
                <a:latin typeface="Arial" panose="020B0604020202020204" pitchFamily="34" charset="0"/>
              </a:rPr>
              <a:t>god.</a:t>
            </a:r>
            <a:endParaRPr lang="en-GB" altLang="sr-Latn-RS" sz="1400" b="1">
              <a:latin typeface="Arial" panose="020B0604020202020204" pitchFamily="34" charset="0"/>
            </a:endParaRPr>
          </a:p>
        </p:txBody>
      </p:sp>
      <p:sp>
        <p:nvSpPr>
          <p:cNvPr id="77836" name="Freeform 20"/>
          <p:cNvSpPr>
            <a:spLocks/>
          </p:cNvSpPr>
          <p:nvPr/>
        </p:nvSpPr>
        <p:spPr bwMode="auto">
          <a:xfrm>
            <a:off x="887413" y="4606925"/>
            <a:ext cx="3398837" cy="1489075"/>
          </a:xfrm>
          <a:custGeom>
            <a:avLst/>
            <a:gdLst>
              <a:gd name="T0" fmla="*/ 0 w 2141"/>
              <a:gd name="T1" fmla="*/ 0 h 938"/>
              <a:gd name="T2" fmla="*/ 0 w 2141"/>
              <a:gd name="T3" fmla="*/ 2147483646 h 938"/>
              <a:gd name="T4" fmla="*/ 2147483646 w 2141"/>
              <a:gd name="T5" fmla="*/ 2147483646 h 938"/>
              <a:gd name="T6" fmla="*/ 0 60000 65536"/>
              <a:gd name="T7" fmla="*/ 0 60000 65536"/>
              <a:gd name="T8" fmla="*/ 0 60000 65536"/>
              <a:gd name="T9" fmla="*/ 0 w 2141"/>
              <a:gd name="T10" fmla="*/ 0 h 938"/>
              <a:gd name="T11" fmla="*/ 2141 w 2141"/>
              <a:gd name="T12" fmla="*/ 938 h 9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1" h="938">
                <a:moveTo>
                  <a:pt x="0" y="0"/>
                </a:moveTo>
                <a:lnTo>
                  <a:pt x="0" y="938"/>
                </a:lnTo>
                <a:lnTo>
                  <a:pt x="2141" y="93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6397" name="Text Box 22"/>
          <p:cNvSpPr txBox="1">
            <a:spLocks noChangeArrowheads="1"/>
          </p:cNvSpPr>
          <p:nvPr/>
        </p:nvSpPr>
        <p:spPr bwMode="auto">
          <a:xfrm>
            <a:off x="3738563" y="4591050"/>
            <a:ext cx="630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6%</a:t>
            </a:r>
          </a:p>
        </p:txBody>
      </p:sp>
      <p:sp>
        <p:nvSpPr>
          <p:cNvPr id="77838" name="Text Box 23"/>
          <p:cNvSpPr txBox="1">
            <a:spLocks noChangeArrowheads="1"/>
          </p:cNvSpPr>
          <p:nvPr/>
        </p:nvSpPr>
        <p:spPr bwMode="auto">
          <a:xfrm>
            <a:off x="735013" y="6105525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r-Latn-RS" sz="1400" b="1">
                <a:solidFill>
                  <a:srgbClr val="FFFF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77839" name="Text Box 24"/>
          <p:cNvSpPr txBox="1">
            <a:spLocks noChangeArrowheads="1"/>
          </p:cNvSpPr>
          <p:nvPr/>
        </p:nvSpPr>
        <p:spPr bwMode="auto">
          <a:xfrm>
            <a:off x="3660775" y="6105525"/>
            <a:ext cx="71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r-Latn-RS" sz="1400" b="1">
                <a:latin typeface="Arial" panose="020B0604020202020204" pitchFamily="34" charset="0"/>
              </a:rPr>
              <a:t>5 </a:t>
            </a:r>
            <a:r>
              <a:rPr lang="hr-HR" altLang="sr-Latn-RS" sz="1400" b="1">
                <a:latin typeface="Arial" panose="020B0604020202020204" pitchFamily="34" charset="0"/>
              </a:rPr>
              <a:t>god.</a:t>
            </a:r>
            <a:endParaRPr lang="en-GB" altLang="sr-Latn-RS" sz="1400" b="1">
              <a:latin typeface="Arial" panose="020B0604020202020204" pitchFamily="34" charset="0"/>
            </a:endParaRPr>
          </a:p>
        </p:txBody>
      </p:sp>
      <p:sp>
        <p:nvSpPr>
          <p:cNvPr id="77840" name="Freeform 25"/>
          <p:cNvSpPr>
            <a:spLocks/>
          </p:cNvSpPr>
          <p:nvPr/>
        </p:nvSpPr>
        <p:spPr bwMode="auto">
          <a:xfrm>
            <a:off x="4973638" y="4606925"/>
            <a:ext cx="3398837" cy="1489075"/>
          </a:xfrm>
          <a:custGeom>
            <a:avLst/>
            <a:gdLst>
              <a:gd name="T0" fmla="*/ 0 w 2141"/>
              <a:gd name="T1" fmla="*/ 0 h 938"/>
              <a:gd name="T2" fmla="*/ 0 w 2141"/>
              <a:gd name="T3" fmla="*/ 2147483646 h 938"/>
              <a:gd name="T4" fmla="*/ 2147483646 w 2141"/>
              <a:gd name="T5" fmla="*/ 2147483646 h 938"/>
              <a:gd name="T6" fmla="*/ 0 60000 65536"/>
              <a:gd name="T7" fmla="*/ 0 60000 65536"/>
              <a:gd name="T8" fmla="*/ 0 60000 65536"/>
              <a:gd name="T9" fmla="*/ 0 w 2141"/>
              <a:gd name="T10" fmla="*/ 0 h 938"/>
              <a:gd name="T11" fmla="*/ 2141 w 2141"/>
              <a:gd name="T12" fmla="*/ 938 h 9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1" h="938">
                <a:moveTo>
                  <a:pt x="0" y="0"/>
                </a:moveTo>
                <a:lnTo>
                  <a:pt x="0" y="938"/>
                </a:lnTo>
                <a:lnTo>
                  <a:pt x="2141" y="93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6401" name="Text Box 27"/>
          <p:cNvSpPr txBox="1">
            <a:spLocks noChangeArrowheads="1"/>
          </p:cNvSpPr>
          <p:nvPr/>
        </p:nvSpPr>
        <p:spPr bwMode="auto">
          <a:xfrm>
            <a:off x="7734300" y="4662488"/>
            <a:ext cx="801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37%</a:t>
            </a:r>
          </a:p>
        </p:txBody>
      </p:sp>
      <p:sp>
        <p:nvSpPr>
          <p:cNvPr id="77842" name="Text Box 28"/>
          <p:cNvSpPr txBox="1">
            <a:spLocks noChangeArrowheads="1"/>
          </p:cNvSpPr>
          <p:nvPr/>
        </p:nvSpPr>
        <p:spPr bwMode="auto">
          <a:xfrm>
            <a:off x="4821238" y="6105525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r-Latn-RS" sz="1400" b="1">
                <a:solidFill>
                  <a:srgbClr val="FFFF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77843" name="Text Box 29"/>
          <p:cNvSpPr txBox="1">
            <a:spLocks noChangeArrowheads="1"/>
          </p:cNvSpPr>
          <p:nvPr/>
        </p:nvSpPr>
        <p:spPr bwMode="auto">
          <a:xfrm>
            <a:off x="7747000" y="6105525"/>
            <a:ext cx="71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r-Latn-RS" sz="1400" b="1">
                <a:latin typeface="Arial" panose="020B0604020202020204" pitchFamily="34" charset="0"/>
              </a:rPr>
              <a:t>5 </a:t>
            </a:r>
            <a:r>
              <a:rPr lang="hr-HR" altLang="sr-Latn-RS" sz="1400" b="1">
                <a:latin typeface="Arial" panose="020B0604020202020204" pitchFamily="34" charset="0"/>
              </a:rPr>
              <a:t>god.</a:t>
            </a:r>
            <a:endParaRPr lang="en-GB" altLang="sr-Latn-RS" sz="1400" b="1">
              <a:latin typeface="Arial" panose="020B0604020202020204" pitchFamily="34" charset="0"/>
            </a:endParaRPr>
          </a:p>
        </p:txBody>
      </p:sp>
      <p:sp>
        <p:nvSpPr>
          <p:cNvPr id="77844" name="Freeform 30"/>
          <p:cNvSpPr>
            <a:spLocks/>
          </p:cNvSpPr>
          <p:nvPr/>
        </p:nvSpPr>
        <p:spPr bwMode="auto">
          <a:xfrm>
            <a:off x="908050" y="1941513"/>
            <a:ext cx="2882900" cy="1273175"/>
          </a:xfrm>
          <a:custGeom>
            <a:avLst/>
            <a:gdLst>
              <a:gd name="T0" fmla="*/ 0 w 1816"/>
              <a:gd name="T1" fmla="*/ 2147483646 h 802"/>
              <a:gd name="T2" fmla="*/ 2147483646 w 1816"/>
              <a:gd name="T3" fmla="*/ 2147483646 h 802"/>
              <a:gd name="T4" fmla="*/ 2147483646 w 1816"/>
              <a:gd name="T5" fmla="*/ 2147483646 h 802"/>
              <a:gd name="T6" fmla="*/ 2147483646 w 1816"/>
              <a:gd name="T7" fmla="*/ 2147483646 h 802"/>
              <a:gd name="T8" fmla="*/ 2147483646 w 1816"/>
              <a:gd name="T9" fmla="*/ 2147483646 h 802"/>
              <a:gd name="T10" fmla="*/ 2147483646 w 1816"/>
              <a:gd name="T11" fmla="*/ 2147483646 h 802"/>
              <a:gd name="T12" fmla="*/ 2147483646 w 1816"/>
              <a:gd name="T13" fmla="*/ 2147483646 h 802"/>
              <a:gd name="T14" fmla="*/ 2147483646 w 1816"/>
              <a:gd name="T15" fmla="*/ 2147483646 h 802"/>
              <a:gd name="T16" fmla="*/ 2147483646 w 1816"/>
              <a:gd name="T17" fmla="*/ 2147483646 h 802"/>
              <a:gd name="T18" fmla="*/ 2147483646 w 1816"/>
              <a:gd name="T19" fmla="*/ 0 h 802"/>
              <a:gd name="T20" fmla="*/ 2147483646 w 1816"/>
              <a:gd name="T21" fmla="*/ 2147483646 h 802"/>
              <a:gd name="T22" fmla="*/ 2147483646 w 1816"/>
              <a:gd name="T23" fmla="*/ 2147483646 h 802"/>
              <a:gd name="T24" fmla="*/ 2147483646 w 1816"/>
              <a:gd name="T25" fmla="*/ 2147483646 h 802"/>
              <a:gd name="T26" fmla="*/ 2147483646 w 1816"/>
              <a:gd name="T27" fmla="*/ 2147483646 h 802"/>
              <a:gd name="T28" fmla="*/ 2147483646 w 1816"/>
              <a:gd name="T29" fmla="*/ 2147483646 h 802"/>
              <a:gd name="T30" fmla="*/ 2147483646 w 1816"/>
              <a:gd name="T31" fmla="*/ 2147483646 h 802"/>
              <a:gd name="T32" fmla="*/ 2147483646 w 1816"/>
              <a:gd name="T33" fmla="*/ 2147483646 h 802"/>
              <a:gd name="T34" fmla="*/ 2147483646 w 1816"/>
              <a:gd name="T35" fmla="*/ 2147483646 h 802"/>
              <a:gd name="T36" fmla="*/ 2147483646 w 1816"/>
              <a:gd name="T37" fmla="*/ 2147483646 h 802"/>
              <a:gd name="T38" fmla="*/ 2147483646 w 1816"/>
              <a:gd name="T39" fmla="*/ 2147483646 h 802"/>
              <a:gd name="T40" fmla="*/ 2147483646 w 1816"/>
              <a:gd name="T41" fmla="*/ 2147483646 h 802"/>
              <a:gd name="T42" fmla="*/ 2147483646 w 1816"/>
              <a:gd name="T43" fmla="*/ 2147483646 h 802"/>
              <a:gd name="T44" fmla="*/ 2147483646 w 1816"/>
              <a:gd name="T45" fmla="*/ 2147483646 h 802"/>
              <a:gd name="T46" fmla="*/ 2147483646 w 1816"/>
              <a:gd name="T47" fmla="*/ 2147483646 h 802"/>
              <a:gd name="T48" fmla="*/ 2147483646 w 1816"/>
              <a:gd name="T49" fmla="*/ 2147483646 h 802"/>
              <a:gd name="T50" fmla="*/ 2147483646 w 1816"/>
              <a:gd name="T51" fmla="*/ 2147483646 h 802"/>
              <a:gd name="T52" fmla="*/ 2147483646 w 1816"/>
              <a:gd name="T53" fmla="*/ 2147483646 h 802"/>
              <a:gd name="T54" fmla="*/ 2147483646 w 1816"/>
              <a:gd name="T55" fmla="*/ 2147483646 h 802"/>
              <a:gd name="T56" fmla="*/ 2147483646 w 1816"/>
              <a:gd name="T57" fmla="*/ 2147483646 h 802"/>
              <a:gd name="T58" fmla="*/ 2147483646 w 1816"/>
              <a:gd name="T59" fmla="*/ 2147483646 h 802"/>
              <a:gd name="T60" fmla="*/ 2147483646 w 1816"/>
              <a:gd name="T61" fmla="*/ 2147483646 h 802"/>
              <a:gd name="T62" fmla="*/ 2147483646 w 1816"/>
              <a:gd name="T63" fmla="*/ 2147483646 h 802"/>
              <a:gd name="T64" fmla="*/ 2147483646 w 1816"/>
              <a:gd name="T65" fmla="*/ 2147483646 h 802"/>
              <a:gd name="T66" fmla="*/ 2147483646 w 1816"/>
              <a:gd name="T67" fmla="*/ 2147483646 h 802"/>
              <a:gd name="T68" fmla="*/ 2147483646 w 1816"/>
              <a:gd name="T69" fmla="*/ 2147483646 h 802"/>
              <a:gd name="T70" fmla="*/ 2147483646 w 1816"/>
              <a:gd name="T71" fmla="*/ 2147483646 h 802"/>
              <a:gd name="T72" fmla="*/ 2147483646 w 1816"/>
              <a:gd name="T73" fmla="*/ 2147483646 h 802"/>
              <a:gd name="T74" fmla="*/ 2147483646 w 1816"/>
              <a:gd name="T75" fmla="*/ 2147483646 h 802"/>
              <a:gd name="T76" fmla="*/ 2147483646 w 1816"/>
              <a:gd name="T77" fmla="*/ 2147483646 h 802"/>
              <a:gd name="T78" fmla="*/ 2147483646 w 1816"/>
              <a:gd name="T79" fmla="*/ 2147483646 h 802"/>
              <a:gd name="T80" fmla="*/ 2147483646 w 1816"/>
              <a:gd name="T81" fmla="*/ 2147483646 h 802"/>
              <a:gd name="T82" fmla="*/ 2147483646 w 1816"/>
              <a:gd name="T83" fmla="*/ 2147483646 h 802"/>
              <a:gd name="T84" fmla="*/ 2147483646 w 1816"/>
              <a:gd name="T85" fmla="*/ 2147483646 h 802"/>
              <a:gd name="T86" fmla="*/ 2147483646 w 1816"/>
              <a:gd name="T87" fmla="*/ 2147483646 h 802"/>
              <a:gd name="T88" fmla="*/ 2147483646 w 1816"/>
              <a:gd name="T89" fmla="*/ 2147483646 h 802"/>
              <a:gd name="T90" fmla="*/ 2147483646 w 1816"/>
              <a:gd name="T91" fmla="*/ 2147483646 h 802"/>
              <a:gd name="T92" fmla="*/ 2147483646 w 1816"/>
              <a:gd name="T93" fmla="*/ 2147483646 h 802"/>
              <a:gd name="T94" fmla="*/ 2147483646 w 1816"/>
              <a:gd name="T95" fmla="*/ 2147483646 h 802"/>
              <a:gd name="T96" fmla="*/ 2147483646 w 1816"/>
              <a:gd name="T97" fmla="*/ 2147483646 h 802"/>
              <a:gd name="T98" fmla="*/ 2147483646 w 1816"/>
              <a:gd name="T99" fmla="*/ 2147483646 h 802"/>
              <a:gd name="T100" fmla="*/ 2147483646 w 1816"/>
              <a:gd name="T101" fmla="*/ 2147483646 h 802"/>
              <a:gd name="T102" fmla="*/ 2147483646 w 1816"/>
              <a:gd name="T103" fmla="*/ 2147483646 h 802"/>
              <a:gd name="T104" fmla="*/ 2147483646 w 1816"/>
              <a:gd name="T105" fmla="*/ 2147483646 h 8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816"/>
              <a:gd name="T160" fmla="*/ 0 h 802"/>
              <a:gd name="T161" fmla="*/ 1816 w 1816"/>
              <a:gd name="T162" fmla="*/ 802 h 8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816" h="802">
                <a:moveTo>
                  <a:pt x="0" y="798"/>
                </a:moveTo>
                <a:lnTo>
                  <a:pt x="48" y="576"/>
                </a:lnTo>
                <a:lnTo>
                  <a:pt x="96" y="374"/>
                </a:lnTo>
                <a:lnTo>
                  <a:pt x="140" y="216"/>
                </a:lnTo>
                <a:lnTo>
                  <a:pt x="176" y="114"/>
                </a:lnTo>
                <a:lnTo>
                  <a:pt x="194" y="76"/>
                </a:lnTo>
                <a:lnTo>
                  <a:pt x="212" y="44"/>
                </a:lnTo>
                <a:lnTo>
                  <a:pt x="230" y="22"/>
                </a:lnTo>
                <a:lnTo>
                  <a:pt x="248" y="6"/>
                </a:lnTo>
                <a:lnTo>
                  <a:pt x="268" y="0"/>
                </a:lnTo>
                <a:lnTo>
                  <a:pt x="282" y="8"/>
                </a:lnTo>
                <a:lnTo>
                  <a:pt x="302" y="28"/>
                </a:lnTo>
                <a:lnTo>
                  <a:pt x="336" y="84"/>
                </a:lnTo>
                <a:lnTo>
                  <a:pt x="368" y="156"/>
                </a:lnTo>
                <a:lnTo>
                  <a:pt x="438" y="364"/>
                </a:lnTo>
                <a:lnTo>
                  <a:pt x="540" y="706"/>
                </a:lnTo>
                <a:lnTo>
                  <a:pt x="558" y="758"/>
                </a:lnTo>
                <a:lnTo>
                  <a:pt x="574" y="784"/>
                </a:lnTo>
                <a:lnTo>
                  <a:pt x="588" y="796"/>
                </a:lnTo>
                <a:lnTo>
                  <a:pt x="612" y="800"/>
                </a:lnTo>
                <a:lnTo>
                  <a:pt x="636" y="796"/>
                </a:lnTo>
                <a:lnTo>
                  <a:pt x="662" y="774"/>
                </a:lnTo>
                <a:lnTo>
                  <a:pt x="688" y="748"/>
                </a:lnTo>
                <a:lnTo>
                  <a:pt x="720" y="728"/>
                </a:lnTo>
                <a:lnTo>
                  <a:pt x="756" y="714"/>
                </a:lnTo>
                <a:lnTo>
                  <a:pt x="796" y="712"/>
                </a:lnTo>
                <a:lnTo>
                  <a:pt x="838" y="720"/>
                </a:lnTo>
                <a:lnTo>
                  <a:pt x="880" y="738"/>
                </a:lnTo>
                <a:lnTo>
                  <a:pt x="908" y="764"/>
                </a:lnTo>
                <a:lnTo>
                  <a:pt x="940" y="790"/>
                </a:lnTo>
                <a:lnTo>
                  <a:pt x="980" y="802"/>
                </a:lnTo>
                <a:lnTo>
                  <a:pt x="1042" y="800"/>
                </a:lnTo>
                <a:lnTo>
                  <a:pt x="1134" y="794"/>
                </a:lnTo>
                <a:lnTo>
                  <a:pt x="1174" y="780"/>
                </a:lnTo>
                <a:lnTo>
                  <a:pt x="1204" y="762"/>
                </a:lnTo>
                <a:lnTo>
                  <a:pt x="1236" y="752"/>
                </a:lnTo>
                <a:lnTo>
                  <a:pt x="1262" y="756"/>
                </a:lnTo>
                <a:lnTo>
                  <a:pt x="1296" y="776"/>
                </a:lnTo>
                <a:lnTo>
                  <a:pt x="1328" y="780"/>
                </a:lnTo>
                <a:lnTo>
                  <a:pt x="1368" y="772"/>
                </a:lnTo>
                <a:lnTo>
                  <a:pt x="1394" y="748"/>
                </a:lnTo>
                <a:lnTo>
                  <a:pt x="1414" y="734"/>
                </a:lnTo>
                <a:lnTo>
                  <a:pt x="1444" y="724"/>
                </a:lnTo>
                <a:lnTo>
                  <a:pt x="1476" y="722"/>
                </a:lnTo>
                <a:lnTo>
                  <a:pt x="1518" y="730"/>
                </a:lnTo>
                <a:lnTo>
                  <a:pt x="1556" y="754"/>
                </a:lnTo>
                <a:lnTo>
                  <a:pt x="1590" y="778"/>
                </a:lnTo>
                <a:lnTo>
                  <a:pt x="1632" y="792"/>
                </a:lnTo>
                <a:lnTo>
                  <a:pt x="1676" y="796"/>
                </a:lnTo>
                <a:lnTo>
                  <a:pt x="1724" y="788"/>
                </a:lnTo>
                <a:lnTo>
                  <a:pt x="1756" y="776"/>
                </a:lnTo>
                <a:lnTo>
                  <a:pt x="1782" y="768"/>
                </a:lnTo>
                <a:lnTo>
                  <a:pt x="1816" y="780"/>
                </a:ln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7845" name="Freeform 31"/>
          <p:cNvSpPr>
            <a:spLocks/>
          </p:cNvSpPr>
          <p:nvPr/>
        </p:nvSpPr>
        <p:spPr bwMode="auto">
          <a:xfrm>
            <a:off x="5011738" y="2036763"/>
            <a:ext cx="2844800" cy="1193800"/>
          </a:xfrm>
          <a:custGeom>
            <a:avLst/>
            <a:gdLst>
              <a:gd name="T0" fmla="*/ 0 w 1792"/>
              <a:gd name="T1" fmla="*/ 2147483646 h 752"/>
              <a:gd name="T2" fmla="*/ 2147483646 w 1792"/>
              <a:gd name="T3" fmla="*/ 2147483646 h 752"/>
              <a:gd name="T4" fmla="*/ 2147483646 w 1792"/>
              <a:gd name="T5" fmla="*/ 2147483646 h 752"/>
              <a:gd name="T6" fmla="*/ 2147483646 w 1792"/>
              <a:gd name="T7" fmla="*/ 2147483646 h 752"/>
              <a:gd name="T8" fmla="*/ 2147483646 w 1792"/>
              <a:gd name="T9" fmla="*/ 2147483646 h 752"/>
              <a:gd name="T10" fmla="*/ 2147483646 w 1792"/>
              <a:gd name="T11" fmla="*/ 2147483646 h 752"/>
              <a:gd name="T12" fmla="*/ 2147483646 w 1792"/>
              <a:gd name="T13" fmla="*/ 2147483646 h 752"/>
              <a:gd name="T14" fmla="*/ 2147483646 w 1792"/>
              <a:gd name="T15" fmla="*/ 2147483646 h 752"/>
              <a:gd name="T16" fmla="*/ 2147483646 w 1792"/>
              <a:gd name="T17" fmla="*/ 2147483646 h 752"/>
              <a:gd name="T18" fmla="*/ 2147483646 w 1792"/>
              <a:gd name="T19" fmla="*/ 2147483646 h 752"/>
              <a:gd name="T20" fmla="*/ 2147483646 w 1792"/>
              <a:gd name="T21" fmla="*/ 2147483646 h 752"/>
              <a:gd name="T22" fmla="*/ 2147483646 w 1792"/>
              <a:gd name="T23" fmla="*/ 2147483646 h 752"/>
              <a:gd name="T24" fmla="*/ 2147483646 w 1792"/>
              <a:gd name="T25" fmla="*/ 2147483646 h 752"/>
              <a:gd name="T26" fmla="*/ 2147483646 w 1792"/>
              <a:gd name="T27" fmla="*/ 2147483646 h 752"/>
              <a:gd name="T28" fmla="*/ 2147483646 w 1792"/>
              <a:gd name="T29" fmla="*/ 2147483646 h 752"/>
              <a:gd name="T30" fmla="*/ 2147483646 w 1792"/>
              <a:gd name="T31" fmla="*/ 2147483646 h 752"/>
              <a:gd name="T32" fmla="*/ 2147483646 w 1792"/>
              <a:gd name="T33" fmla="*/ 2147483646 h 752"/>
              <a:gd name="T34" fmla="*/ 2147483646 w 1792"/>
              <a:gd name="T35" fmla="*/ 2147483646 h 752"/>
              <a:gd name="T36" fmla="*/ 2147483646 w 1792"/>
              <a:gd name="T37" fmla="*/ 2147483646 h 752"/>
              <a:gd name="T38" fmla="*/ 2147483646 w 1792"/>
              <a:gd name="T39" fmla="*/ 2147483646 h 752"/>
              <a:gd name="T40" fmla="*/ 2147483646 w 1792"/>
              <a:gd name="T41" fmla="*/ 2147483646 h 752"/>
              <a:gd name="T42" fmla="*/ 2147483646 w 1792"/>
              <a:gd name="T43" fmla="*/ 2147483646 h 752"/>
              <a:gd name="T44" fmla="*/ 2147483646 w 1792"/>
              <a:gd name="T45" fmla="*/ 2147483646 h 752"/>
              <a:gd name="T46" fmla="*/ 2147483646 w 1792"/>
              <a:gd name="T47" fmla="*/ 2147483646 h 752"/>
              <a:gd name="T48" fmla="*/ 2147483646 w 1792"/>
              <a:gd name="T49" fmla="*/ 2147483646 h 752"/>
              <a:gd name="T50" fmla="*/ 2147483646 w 1792"/>
              <a:gd name="T51" fmla="*/ 2147483646 h 752"/>
              <a:gd name="T52" fmla="*/ 2147483646 w 1792"/>
              <a:gd name="T53" fmla="*/ 2147483646 h 752"/>
              <a:gd name="T54" fmla="*/ 2147483646 w 1792"/>
              <a:gd name="T55" fmla="*/ 2147483646 h 752"/>
              <a:gd name="T56" fmla="*/ 2147483646 w 1792"/>
              <a:gd name="T57" fmla="*/ 2147483646 h 752"/>
              <a:gd name="T58" fmla="*/ 2147483646 w 1792"/>
              <a:gd name="T59" fmla="*/ 2147483646 h 752"/>
              <a:gd name="T60" fmla="*/ 2147483646 w 1792"/>
              <a:gd name="T61" fmla="*/ 2147483646 h 752"/>
              <a:gd name="T62" fmla="*/ 2147483646 w 1792"/>
              <a:gd name="T63" fmla="*/ 2147483646 h 752"/>
              <a:gd name="T64" fmla="*/ 2147483646 w 1792"/>
              <a:gd name="T65" fmla="*/ 2147483646 h 752"/>
              <a:gd name="T66" fmla="*/ 2147483646 w 1792"/>
              <a:gd name="T67" fmla="*/ 2147483646 h 752"/>
              <a:gd name="T68" fmla="*/ 2147483646 w 1792"/>
              <a:gd name="T69" fmla="*/ 2147483646 h 752"/>
              <a:gd name="T70" fmla="*/ 2147483646 w 1792"/>
              <a:gd name="T71" fmla="*/ 2147483646 h 752"/>
              <a:gd name="T72" fmla="*/ 2147483646 w 1792"/>
              <a:gd name="T73" fmla="*/ 2147483646 h 752"/>
              <a:gd name="T74" fmla="*/ 2147483646 w 1792"/>
              <a:gd name="T75" fmla="*/ 2147483646 h 752"/>
              <a:gd name="T76" fmla="*/ 2147483646 w 1792"/>
              <a:gd name="T77" fmla="*/ 2147483646 h 752"/>
              <a:gd name="T78" fmla="*/ 2147483646 w 1792"/>
              <a:gd name="T79" fmla="*/ 2147483646 h 752"/>
              <a:gd name="T80" fmla="*/ 2147483646 w 1792"/>
              <a:gd name="T81" fmla="*/ 0 h 752"/>
              <a:gd name="T82" fmla="*/ 2147483646 w 1792"/>
              <a:gd name="T83" fmla="*/ 0 h 7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792"/>
              <a:gd name="T127" fmla="*/ 0 h 752"/>
              <a:gd name="T128" fmla="*/ 1792 w 1792"/>
              <a:gd name="T129" fmla="*/ 752 h 75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792" h="752">
                <a:moveTo>
                  <a:pt x="0" y="722"/>
                </a:moveTo>
                <a:lnTo>
                  <a:pt x="24" y="668"/>
                </a:lnTo>
                <a:lnTo>
                  <a:pt x="42" y="634"/>
                </a:lnTo>
                <a:lnTo>
                  <a:pt x="58" y="618"/>
                </a:lnTo>
                <a:lnTo>
                  <a:pt x="76" y="608"/>
                </a:lnTo>
                <a:lnTo>
                  <a:pt x="94" y="608"/>
                </a:lnTo>
                <a:lnTo>
                  <a:pt x="112" y="622"/>
                </a:lnTo>
                <a:lnTo>
                  <a:pt x="140" y="662"/>
                </a:lnTo>
                <a:lnTo>
                  <a:pt x="172" y="702"/>
                </a:lnTo>
                <a:lnTo>
                  <a:pt x="196" y="722"/>
                </a:lnTo>
                <a:lnTo>
                  <a:pt x="222" y="730"/>
                </a:lnTo>
                <a:lnTo>
                  <a:pt x="248" y="722"/>
                </a:lnTo>
                <a:lnTo>
                  <a:pt x="294" y="692"/>
                </a:lnTo>
                <a:lnTo>
                  <a:pt x="338" y="660"/>
                </a:lnTo>
                <a:lnTo>
                  <a:pt x="360" y="650"/>
                </a:lnTo>
                <a:lnTo>
                  <a:pt x="382" y="646"/>
                </a:lnTo>
                <a:lnTo>
                  <a:pt x="404" y="656"/>
                </a:lnTo>
                <a:lnTo>
                  <a:pt x="434" y="688"/>
                </a:lnTo>
                <a:lnTo>
                  <a:pt x="460" y="714"/>
                </a:lnTo>
                <a:lnTo>
                  <a:pt x="482" y="728"/>
                </a:lnTo>
                <a:lnTo>
                  <a:pt x="516" y="730"/>
                </a:lnTo>
                <a:lnTo>
                  <a:pt x="562" y="708"/>
                </a:lnTo>
                <a:lnTo>
                  <a:pt x="676" y="638"/>
                </a:lnTo>
                <a:lnTo>
                  <a:pt x="710" y="618"/>
                </a:lnTo>
                <a:lnTo>
                  <a:pt x="742" y="608"/>
                </a:lnTo>
                <a:lnTo>
                  <a:pt x="766" y="608"/>
                </a:lnTo>
                <a:lnTo>
                  <a:pt x="790" y="622"/>
                </a:lnTo>
                <a:lnTo>
                  <a:pt x="812" y="670"/>
                </a:lnTo>
                <a:lnTo>
                  <a:pt x="832" y="716"/>
                </a:lnTo>
                <a:lnTo>
                  <a:pt x="850" y="742"/>
                </a:lnTo>
                <a:lnTo>
                  <a:pt x="870" y="752"/>
                </a:lnTo>
                <a:lnTo>
                  <a:pt x="898" y="748"/>
                </a:lnTo>
                <a:lnTo>
                  <a:pt x="936" y="722"/>
                </a:lnTo>
                <a:lnTo>
                  <a:pt x="1028" y="614"/>
                </a:lnTo>
                <a:lnTo>
                  <a:pt x="1150" y="444"/>
                </a:lnTo>
                <a:lnTo>
                  <a:pt x="1272" y="256"/>
                </a:lnTo>
                <a:lnTo>
                  <a:pt x="1388" y="86"/>
                </a:lnTo>
                <a:lnTo>
                  <a:pt x="1424" y="38"/>
                </a:lnTo>
                <a:lnTo>
                  <a:pt x="1450" y="20"/>
                </a:lnTo>
                <a:lnTo>
                  <a:pt x="1494" y="10"/>
                </a:lnTo>
                <a:lnTo>
                  <a:pt x="1578" y="0"/>
                </a:lnTo>
                <a:lnTo>
                  <a:pt x="1792" y="0"/>
                </a:ln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7846" name="Freeform 32"/>
          <p:cNvSpPr>
            <a:spLocks/>
          </p:cNvSpPr>
          <p:nvPr/>
        </p:nvSpPr>
        <p:spPr bwMode="auto">
          <a:xfrm>
            <a:off x="5041900" y="4768850"/>
            <a:ext cx="2924175" cy="1314450"/>
          </a:xfrm>
          <a:custGeom>
            <a:avLst/>
            <a:gdLst>
              <a:gd name="T0" fmla="*/ 0 w 1842"/>
              <a:gd name="T1" fmla="*/ 2147483646 h 828"/>
              <a:gd name="T2" fmla="*/ 2147483646 w 1842"/>
              <a:gd name="T3" fmla="*/ 2147483646 h 828"/>
              <a:gd name="T4" fmla="*/ 2147483646 w 1842"/>
              <a:gd name="T5" fmla="*/ 2147483646 h 828"/>
              <a:gd name="T6" fmla="*/ 2147483646 w 1842"/>
              <a:gd name="T7" fmla="*/ 2147483646 h 828"/>
              <a:gd name="T8" fmla="*/ 2147483646 w 1842"/>
              <a:gd name="T9" fmla="*/ 2147483646 h 828"/>
              <a:gd name="T10" fmla="*/ 2147483646 w 1842"/>
              <a:gd name="T11" fmla="*/ 2147483646 h 828"/>
              <a:gd name="T12" fmla="*/ 2147483646 w 1842"/>
              <a:gd name="T13" fmla="*/ 2147483646 h 828"/>
              <a:gd name="T14" fmla="*/ 2147483646 w 1842"/>
              <a:gd name="T15" fmla="*/ 2147483646 h 828"/>
              <a:gd name="T16" fmla="*/ 2147483646 w 1842"/>
              <a:gd name="T17" fmla="*/ 2147483646 h 828"/>
              <a:gd name="T18" fmla="*/ 2147483646 w 1842"/>
              <a:gd name="T19" fmla="*/ 2147483646 h 828"/>
              <a:gd name="T20" fmla="*/ 2147483646 w 1842"/>
              <a:gd name="T21" fmla="*/ 2147483646 h 828"/>
              <a:gd name="T22" fmla="*/ 2147483646 w 1842"/>
              <a:gd name="T23" fmla="*/ 2147483646 h 828"/>
              <a:gd name="T24" fmla="*/ 2147483646 w 1842"/>
              <a:gd name="T25" fmla="*/ 2147483646 h 828"/>
              <a:gd name="T26" fmla="*/ 2147483646 w 1842"/>
              <a:gd name="T27" fmla="*/ 2147483646 h 828"/>
              <a:gd name="T28" fmla="*/ 2147483646 w 1842"/>
              <a:gd name="T29" fmla="*/ 2147483646 h 828"/>
              <a:gd name="T30" fmla="*/ 2147483646 w 1842"/>
              <a:gd name="T31" fmla="*/ 2147483646 h 828"/>
              <a:gd name="T32" fmla="*/ 2147483646 w 1842"/>
              <a:gd name="T33" fmla="*/ 2147483646 h 828"/>
              <a:gd name="T34" fmla="*/ 2147483646 w 1842"/>
              <a:gd name="T35" fmla="*/ 2147483646 h 828"/>
              <a:gd name="T36" fmla="*/ 2147483646 w 1842"/>
              <a:gd name="T37" fmla="*/ 2147483646 h 828"/>
              <a:gd name="T38" fmla="*/ 2147483646 w 1842"/>
              <a:gd name="T39" fmla="*/ 2147483646 h 828"/>
              <a:gd name="T40" fmla="*/ 2147483646 w 1842"/>
              <a:gd name="T41" fmla="*/ 2147483646 h 828"/>
              <a:gd name="T42" fmla="*/ 2147483646 w 1842"/>
              <a:gd name="T43" fmla="*/ 2147483646 h 828"/>
              <a:gd name="T44" fmla="*/ 2147483646 w 1842"/>
              <a:gd name="T45" fmla="*/ 2147483646 h 828"/>
              <a:gd name="T46" fmla="*/ 2147483646 w 1842"/>
              <a:gd name="T47" fmla="*/ 2147483646 h 828"/>
              <a:gd name="T48" fmla="*/ 2147483646 w 1842"/>
              <a:gd name="T49" fmla="*/ 2147483646 h 828"/>
              <a:gd name="T50" fmla="*/ 2147483646 w 1842"/>
              <a:gd name="T51" fmla="*/ 2147483646 h 828"/>
              <a:gd name="T52" fmla="*/ 2147483646 w 1842"/>
              <a:gd name="T53" fmla="*/ 2147483646 h 828"/>
              <a:gd name="T54" fmla="*/ 2147483646 w 1842"/>
              <a:gd name="T55" fmla="*/ 2147483646 h 828"/>
              <a:gd name="T56" fmla="*/ 2147483646 w 1842"/>
              <a:gd name="T57" fmla="*/ 2147483646 h 828"/>
              <a:gd name="T58" fmla="*/ 2147483646 w 1842"/>
              <a:gd name="T59" fmla="*/ 2147483646 h 828"/>
              <a:gd name="T60" fmla="*/ 2147483646 w 1842"/>
              <a:gd name="T61" fmla="*/ 2147483646 h 828"/>
              <a:gd name="T62" fmla="*/ 2147483646 w 1842"/>
              <a:gd name="T63" fmla="*/ 2147483646 h 828"/>
              <a:gd name="T64" fmla="*/ 2147483646 w 1842"/>
              <a:gd name="T65" fmla="*/ 0 h 828"/>
              <a:gd name="T66" fmla="*/ 2147483646 w 1842"/>
              <a:gd name="T67" fmla="*/ 2147483646 h 828"/>
              <a:gd name="T68" fmla="*/ 2147483646 w 1842"/>
              <a:gd name="T69" fmla="*/ 2147483646 h 828"/>
              <a:gd name="T70" fmla="*/ 2147483646 w 1842"/>
              <a:gd name="T71" fmla="*/ 2147483646 h 828"/>
              <a:gd name="T72" fmla="*/ 2147483646 w 1842"/>
              <a:gd name="T73" fmla="*/ 2147483646 h 828"/>
              <a:gd name="T74" fmla="*/ 2147483646 w 1842"/>
              <a:gd name="T75" fmla="*/ 2147483646 h 828"/>
              <a:gd name="T76" fmla="*/ 2147483646 w 1842"/>
              <a:gd name="T77" fmla="*/ 2147483646 h 828"/>
              <a:gd name="T78" fmla="*/ 2147483646 w 1842"/>
              <a:gd name="T79" fmla="*/ 2147483646 h 828"/>
              <a:gd name="T80" fmla="*/ 2147483646 w 1842"/>
              <a:gd name="T81" fmla="*/ 2147483646 h 828"/>
              <a:gd name="T82" fmla="*/ 2147483646 w 1842"/>
              <a:gd name="T83" fmla="*/ 2147483646 h 828"/>
              <a:gd name="T84" fmla="*/ 2147483646 w 1842"/>
              <a:gd name="T85" fmla="*/ 2147483646 h 828"/>
              <a:gd name="T86" fmla="*/ 2147483646 w 1842"/>
              <a:gd name="T87" fmla="*/ 2147483646 h 828"/>
              <a:gd name="T88" fmla="*/ 2147483646 w 1842"/>
              <a:gd name="T89" fmla="*/ 2147483646 h 828"/>
              <a:gd name="T90" fmla="*/ 2147483646 w 1842"/>
              <a:gd name="T91" fmla="*/ 2147483646 h 828"/>
              <a:gd name="T92" fmla="*/ 2147483646 w 1842"/>
              <a:gd name="T93" fmla="*/ 2147483646 h 828"/>
              <a:gd name="T94" fmla="*/ 2147483646 w 1842"/>
              <a:gd name="T95" fmla="*/ 2147483646 h 828"/>
              <a:gd name="T96" fmla="*/ 2147483646 w 1842"/>
              <a:gd name="T97" fmla="*/ 2147483646 h 828"/>
              <a:gd name="T98" fmla="*/ 2147483646 w 1842"/>
              <a:gd name="T99" fmla="*/ 2147483646 h 828"/>
              <a:gd name="T100" fmla="*/ 2147483646 w 1842"/>
              <a:gd name="T101" fmla="*/ 2147483646 h 828"/>
              <a:gd name="T102" fmla="*/ 2147483646 w 1842"/>
              <a:gd name="T103" fmla="*/ 2147483646 h 828"/>
              <a:gd name="T104" fmla="*/ 2147483646 w 1842"/>
              <a:gd name="T105" fmla="*/ 2147483646 h 828"/>
              <a:gd name="T106" fmla="*/ 2147483646 w 1842"/>
              <a:gd name="T107" fmla="*/ 2147483646 h 828"/>
              <a:gd name="T108" fmla="*/ 2147483646 w 1842"/>
              <a:gd name="T109" fmla="*/ 2147483646 h 828"/>
              <a:gd name="T110" fmla="*/ 2147483646 w 1842"/>
              <a:gd name="T111" fmla="*/ 2147483646 h 828"/>
              <a:gd name="T112" fmla="*/ 2147483646 w 1842"/>
              <a:gd name="T113" fmla="*/ 2147483646 h 828"/>
              <a:gd name="T114" fmla="*/ 2147483646 w 1842"/>
              <a:gd name="T115" fmla="*/ 2147483646 h 828"/>
              <a:gd name="T116" fmla="*/ 2147483646 w 1842"/>
              <a:gd name="T117" fmla="*/ 2147483646 h 828"/>
              <a:gd name="T118" fmla="*/ 2147483646 w 1842"/>
              <a:gd name="T119" fmla="*/ 2147483646 h 828"/>
              <a:gd name="T120" fmla="*/ 2147483646 w 1842"/>
              <a:gd name="T121" fmla="*/ 2147483646 h 828"/>
              <a:gd name="T122" fmla="*/ 2147483646 w 1842"/>
              <a:gd name="T123" fmla="*/ 2147483646 h 82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42"/>
              <a:gd name="T187" fmla="*/ 0 h 828"/>
              <a:gd name="T188" fmla="*/ 1842 w 1842"/>
              <a:gd name="T189" fmla="*/ 828 h 82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42" h="828">
                <a:moveTo>
                  <a:pt x="0" y="828"/>
                </a:moveTo>
                <a:lnTo>
                  <a:pt x="28" y="820"/>
                </a:lnTo>
                <a:lnTo>
                  <a:pt x="40" y="806"/>
                </a:lnTo>
                <a:lnTo>
                  <a:pt x="60" y="748"/>
                </a:lnTo>
                <a:lnTo>
                  <a:pt x="132" y="492"/>
                </a:lnTo>
                <a:lnTo>
                  <a:pt x="172" y="376"/>
                </a:lnTo>
                <a:lnTo>
                  <a:pt x="200" y="306"/>
                </a:lnTo>
                <a:lnTo>
                  <a:pt x="224" y="258"/>
                </a:lnTo>
                <a:lnTo>
                  <a:pt x="240" y="236"/>
                </a:lnTo>
                <a:lnTo>
                  <a:pt x="260" y="222"/>
                </a:lnTo>
                <a:lnTo>
                  <a:pt x="286" y="218"/>
                </a:lnTo>
                <a:lnTo>
                  <a:pt x="306" y="228"/>
                </a:lnTo>
                <a:lnTo>
                  <a:pt x="324" y="256"/>
                </a:lnTo>
                <a:lnTo>
                  <a:pt x="356" y="336"/>
                </a:lnTo>
                <a:lnTo>
                  <a:pt x="382" y="442"/>
                </a:lnTo>
                <a:lnTo>
                  <a:pt x="414" y="596"/>
                </a:lnTo>
                <a:lnTo>
                  <a:pt x="444" y="716"/>
                </a:lnTo>
                <a:lnTo>
                  <a:pt x="456" y="760"/>
                </a:lnTo>
                <a:lnTo>
                  <a:pt x="472" y="786"/>
                </a:lnTo>
                <a:lnTo>
                  <a:pt x="494" y="802"/>
                </a:lnTo>
                <a:lnTo>
                  <a:pt x="538" y="810"/>
                </a:lnTo>
                <a:lnTo>
                  <a:pt x="656" y="806"/>
                </a:lnTo>
                <a:lnTo>
                  <a:pt x="690" y="800"/>
                </a:lnTo>
                <a:lnTo>
                  <a:pt x="718" y="784"/>
                </a:lnTo>
                <a:lnTo>
                  <a:pt x="740" y="756"/>
                </a:lnTo>
                <a:lnTo>
                  <a:pt x="748" y="696"/>
                </a:lnTo>
                <a:lnTo>
                  <a:pt x="776" y="456"/>
                </a:lnTo>
                <a:lnTo>
                  <a:pt x="804" y="298"/>
                </a:lnTo>
                <a:lnTo>
                  <a:pt x="832" y="156"/>
                </a:lnTo>
                <a:lnTo>
                  <a:pt x="862" y="64"/>
                </a:lnTo>
                <a:lnTo>
                  <a:pt x="882" y="22"/>
                </a:lnTo>
                <a:lnTo>
                  <a:pt x="898" y="6"/>
                </a:lnTo>
                <a:lnTo>
                  <a:pt x="922" y="0"/>
                </a:lnTo>
                <a:lnTo>
                  <a:pt x="946" y="10"/>
                </a:lnTo>
                <a:lnTo>
                  <a:pt x="970" y="42"/>
                </a:lnTo>
                <a:lnTo>
                  <a:pt x="1020" y="138"/>
                </a:lnTo>
                <a:lnTo>
                  <a:pt x="1082" y="298"/>
                </a:lnTo>
                <a:lnTo>
                  <a:pt x="1148" y="478"/>
                </a:lnTo>
                <a:lnTo>
                  <a:pt x="1196" y="628"/>
                </a:lnTo>
                <a:lnTo>
                  <a:pt x="1230" y="728"/>
                </a:lnTo>
                <a:lnTo>
                  <a:pt x="1252" y="778"/>
                </a:lnTo>
                <a:lnTo>
                  <a:pt x="1268" y="804"/>
                </a:lnTo>
                <a:lnTo>
                  <a:pt x="1292" y="822"/>
                </a:lnTo>
                <a:lnTo>
                  <a:pt x="1332" y="824"/>
                </a:lnTo>
                <a:lnTo>
                  <a:pt x="1376" y="820"/>
                </a:lnTo>
                <a:lnTo>
                  <a:pt x="1400" y="812"/>
                </a:lnTo>
                <a:lnTo>
                  <a:pt x="1424" y="782"/>
                </a:lnTo>
                <a:lnTo>
                  <a:pt x="1458" y="692"/>
                </a:lnTo>
                <a:lnTo>
                  <a:pt x="1520" y="504"/>
                </a:lnTo>
                <a:lnTo>
                  <a:pt x="1542" y="454"/>
                </a:lnTo>
                <a:lnTo>
                  <a:pt x="1564" y="422"/>
                </a:lnTo>
                <a:lnTo>
                  <a:pt x="1580" y="410"/>
                </a:lnTo>
                <a:lnTo>
                  <a:pt x="1600" y="408"/>
                </a:lnTo>
                <a:lnTo>
                  <a:pt x="1618" y="420"/>
                </a:lnTo>
                <a:lnTo>
                  <a:pt x="1640" y="466"/>
                </a:lnTo>
                <a:lnTo>
                  <a:pt x="1684" y="574"/>
                </a:lnTo>
                <a:lnTo>
                  <a:pt x="1722" y="686"/>
                </a:lnTo>
                <a:lnTo>
                  <a:pt x="1746" y="764"/>
                </a:lnTo>
                <a:lnTo>
                  <a:pt x="1770" y="792"/>
                </a:lnTo>
                <a:lnTo>
                  <a:pt x="1794" y="808"/>
                </a:lnTo>
                <a:lnTo>
                  <a:pt x="1816" y="810"/>
                </a:lnTo>
                <a:lnTo>
                  <a:pt x="1842" y="806"/>
                </a:ln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7847" name="Freeform 33"/>
          <p:cNvSpPr>
            <a:spLocks/>
          </p:cNvSpPr>
          <p:nvPr/>
        </p:nvSpPr>
        <p:spPr bwMode="auto">
          <a:xfrm>
            <a:off x="889000" y="4864100"/>
            <a:ext cx="2825750" cy="1206500"/>
          </a:xfrm>
          <a:custGeom>
            <a:avLst/>
            <a:gdLst>
              <a:gd name="T0" fmla="*/ 2147483646 w 1780"/>
              <a:gd name="T1" fmla="*/ 2147483646 h 760"/>
              <a:gd name="T2" fmla="*/ 2147483646 w 1780"/>
              <a:gd name="T3" fmla="*/ 2147483646 h 760"/>
              <a:gd name="T4" fmla="*/ 2147483646 w 1780"/>
              <a:gd name="T5" fmla="*/ 2147483646 h 760"/>
              <a:gd name="T6" fmla="*/ 2147483646 w 1780"/>
              <a:gd name="T7" fmla="*/ 0 h 760"/>
              <a:gd name="T8" fmla="*/ 2147483646 w 1780"/>
              <a:gd name="T9" fmla="*/ 2147483646 h 760"/>
              <a:gd name="T10" fmla="*/ 2147483646 w 1780"/>
              <a:gd name="T11" fmla="*/ 2147483646 h 760"/>
              <a:gd name="T12" fmla="*/ 2147483646 w 1780"/>
              <a:gd name="T13" fmla="*/ 2147483646 h 760"/>
              <a:gd name="T14" fmla="*/ 2147483646 w 1780"/>
              <a:gd name="T15" fmla="*/ 2147483646 h 760"/>
              <a:gd name="T16" fmla="*/ 2147483646 w 1780"/>
              <a:gd name="T17" fmla="*/ 2147483646 h 760"/>
              <a:gd name="T18" fmla="*/ 2147483646 w 1780"/>
              <a:gd name="T19" fmla="*/ 2147483646 h 760"/>
              <a:gd name="T20" fmla="*/ 2147483646 w 1780"/>
              <a:gd name="T21" fmla="*/ 2147483646 h 760"/>
              <a:gd name="T22" fmla="*/ 2147483646 w 1780"/>
              <a:gd name="T23" fmla="*/ 2147483646 h 760"/>
              <a:gd name="T24" fmla="*/ 2147483646 w 1780"/>
              <a:gd name="T25" fmla="*/ 2147483646 h 760"/>
              <a:gd name="T26" fmla="*/ 2147483646 w 1780"/>
              <a:gd name="T27" fmla="*/ 2147483646 h 760"/>
              <a:gd name="T28" fmla="*/ 2147483646 w 1780"/>
              <a:gd name="T29" fmla="*/ 2147483646 h 760"/>
              <a:gd name="T30" fmla="*/ 2147483646 w 1780"/>
              <a:gd name="T31" fmla="*/ 2147483646 h 760"/>
              <a:gd name="T32" fmla="*/ 2147483646 w 1780"/>
              <a:gd name="T33" fmla="*/ 2147483646 h 760"/>
              <a:gd name="T34" fmla="*/ 2147483646 w 1780"/>
              <a:gd name="T35" fmla="*/ 2147483646 h 760"/>
              <a:gd name="T36" fmla="*/ 2147483646 w 1780"/>
              <a:gd name="T37" fmla="*/ 2147483646 h 760"/>
              <a:gd name="T38" fmla="*/ 2147483646 w 1780"/>
              <a:gd name="T39" fmla="*/ 2147483646 h 760"/>
              <a:gd name="T40" fmla="*/ 2147483646 w 1780"/>
              <a:gd name="T41" fmla="*/ 2147483646 h 760"/>
              <a:gd name="T42" fmla="*/ 2147483646 w 1780"/>
              <a:gd name="T43" fmla="*/ 2147483646 h 760"/>
              <a:gd name="T44" fmla="*/ 2147483646 w 1780"/>
              <a:gd name="T45" fmla="*/ 2147483646 h 760"/>
              <a:gd name="T46" fmla="*/ 2147483646 w 1780"/>
              <a:gd name="T47" fmla="*/ 2147483646 h 760"/>
              <a:gd name="T48" fmla="*/ 2147483646 w 1780"/>
              <a:gd name="T49" fmla="*/ 2147483646 h 760"/>
              <a:gd name="T50" fmla="*/ 2147483646 w 1780"/>
              <a:gd name="T51" fmla="*/ 2147483646 h 760"/>
              <a:gd name="T52" fmla="*/ 2147483646 w 1780"/>
              <a:gd name="T53" fmla="*/ 2147483646 h 760"/>
              <a:gd name="T54" fmla="*/ 2147483646 w 1780"/>
              <a:gd name="T55" fmla="*/ 2147483646 h 760"/>
              <a:gd name="T56" fmla="*/ 2147483646 w 1780"/>
              <a:gd name="T57" fmla="*/ 2147483646 h 760"/>
              <a:gd name="T58" fmla="*/ 2147483646 w 1780"/>
              <a:gd name="T59" fmla="*/ 2147483646 h 760"/>
              <a:gd name="T60" fmla="*/ 2147483646 w 1780"/>
              <a:gd name="T61" fmla="*/ 2147483646 h 760"/>
              <a:gd name="T62" fmla="*/ 2147483646 w 1780"/>
              <a:gd name="T63" fmla="*/ 2147483646 h 760"/>
              <a:gd name="T64" fmla="*/ 2147483646 w 1780"/>
              <a:gd name="T65" fmla="*/ 2147483646 h 760"/>
              <a:gd name="T66" fmla="*/ 2147483646 w 1780"/>
              <a:gd name="T67" fmla="*/ 2147483646 h 760"/>
              <a:gd name="T68" fmla="*/ 2147483646 w 1780"/>
              <a:gd name="T69" fmla="*/ 2147483646 h 760"/>
              <a:gd name="T70" fmla="*/ 2147483646 w 1780"/>
              <a:gd name="T71" fmla="*/ 2147483646 h 760"/>
              <a:gd name="T72" fmla="*/ 2147483646 w 1780"/>
              <a:gd name="T73" fmla="*/ 2147483646 h 760"/>
              <a:gd name="T74" fmla="*/ 2147483646 w 1780"/>
              <a:gd name="T75" fmla="*/ 2147483646 h 760"/>
              <a:gd name="T76" fmla="*/ 2147483646 w 1780"/>
              <a:gd name="T77" fmla="*/ 2147483646 h 760"/>
              <a:gd name="T78" fmla="*/ 2147483646 w 1780"/>
              <a:gd name="T79" fmla="*/ 2147483646 h 76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780"/>
              <a:gd name="T121" fmla="*/ 0 h 760"/>
              <a:gd name="T122" fmla="*/ 1780 w 1780"/>
              <a:gd name="T123" fmla="*/ 760 h 76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780" h="760">
                <a:moveTo>
                  <a:pt x="0" y="760"/>
                </a:moveTo>
                <a:lnTo>
                  <a:pt x="82" y="534"/>
                </a:lnTo>
                <a:lnTo>
                  <a:pt x="194" y="248"/>
                </a:lnTo>
                <a:lnTo>
                  <a:pt x="260" y="108"/>
                </a:lnTo>
                <a:lnTo>
                  <a:pt x="288" y="60"/>
                </a:lnTo>
                <a:lnTo>
                  <a:pt x="318" y="22"/>
                </a:lnTo>
                <a:lnTo>
                  <a:pt x="342" y="4"/>
                </a:lnTo>
                <a:lnTo>
                  <a:pt x="362" y="0"/>
                </a:lnTo>
                <a:lnTo>
                  <a:pt x="382" y="10"/>
                </a:lnTo>
                <a:lnTo>
                  <a:pt x="406" y="44"/>
                </a:lnTo>
                <a:lnTo>
                  <a:pt x="432" y="106"/>
                </a:lnTo>
                <a:lnTo>
                  <a:pt x="470" y="196"/>
                </a:lnTo>
                <a:lnTo>
                  <a:pt x="490" y="224"/>
                </a:lnTo>
                <a:lnTo>
                  <a:pt x="502" y="234"/>
                </a:lnTo>
                <a:lnTo>
                  <a:pt x="516" y="238"/>
                </a:lnTo>
                <a:lnTo>
                  <a:pt x="528" y="232"/>
                </a:lnTo>
                <a:lnTo>
                  <a:pt x="540" y="208"/>
                </a:lnTo>
                <a:lnTo>
                  <a:pt x="554" y="136"/>
                </a:lnTo>
                <a:lnTo>
                  <a:pt x="564" y="100"/>
                </a:lnTo>
                <a:lnTo>
                  <a:pt x="574" y="88"/>
                </a:lnTo>
                <a:lnTo>
                  <a:pt x="586" y="84"/>
                </a:lnTo>
                <a:lnTo>
                  <a:pt x="598" y="88"/>
                </a:lnTo>
                <a:lnTo>
                  <a:pt x="612" y="110"/>
                </a:lnTo>
                <a:lnTo>
                  <a:pt x="668" y="232"/>
                </a:lnTo>
                <a:lnTo>
                  <a:pt x="732" y="404"/>
                </a:lnTo>
                <a:lnTo>
                  <a:pt x="774" y="506"/>
                </a:lnTo>
                <a:lnTo>
                  <a:pt x="802" y="554"/>
                </a:lnTo>
                <a:lnTo>
                  <a:pt x="816" y="568"/>
                </a:lnTo>
                <a:lnTo>
                  <a:pt x="832" y="570"/>
                </a:lnTo>
                <a:lnTo>
                  <a:pt x="848" y="556"/>
                </a:lnTo>
                <a:lnTo>
                  <a:pt x="854" y="530"/>
                </a:lnTo>
                <a:lnTo>
                  <a:pt x="894" y="232"/>
                </a:lnTo>
                <a:lnTo>
                  <a:pt x="900" y="212"/>
                </a:lnTo>
                <a:lnTo>
                  <a:pt x="910" y="204"/>
                </a:lnTo>
                <a:lnTo>
                  <a:pt x="926" y="206"/>
                </a:lnTo>
                <a:lnTo>
                  <a:pt x="940" y="230"/>
                </a:lnTo>
                <a:lnTo>
                  <a:pt x="972" y="348"/>
                </a:lnTo>
                <a:lnTo>
                  <a:pt x="978" y="368"/>
                </a:lnTo>
                <a:lnTo>
                  <a:pt x="984" y="382"/>
                </a:lnTo>
                <a:lnTo>
                  <a:pt x="994" y="388"/>
                </a:lnTo>
                <a:lnTo>
                  <a:pt x="1008" y="386"/>
                </a:lnTo>
                <a:lnTo>
                  <a:pt x="1022" y="362"/>
                </a:lnTo>
                <a:lnTo>
                  <a:pt x="1038" y="302"/>
                </a:lnTo>
                <a:lnTo>
                  <a:pt x="1112" y="46"/>
                </a:lnTo>
                <a:lnTo>
                  <a:pt x="1122" y="28"/>
                </a:lnTo>
                <a:lnTo>
                  <a:pt x="1132" y="18"/>
                </a:lnTo>
                <a:lnTo>
                  <a:pt x="1150" y="14"/>
                </a:lnTo>
                <a:lnTo>
                  <a:pt x="1164" y="24"/>
                </a:lnTo>
                <a:lnTo>
                  <a:pt x="1184" y="64"/>
                </a:lnTo>
                <a:lnTo>
                  <a:pt x="1214" y="174"/>
                </a:lnTo>
                <a:lnTo>
                  <a:pt x="1222" y="192"/>
                </a:lnTo>
                <a:lnTo>
                  <a:pt x="1232" y="200"/>
                </a:lnTo>
                <a:lnTo>
                  <a:pt x="1250" y="196"/>
                </a:lnTo>
                <a:lnTo>
                  <a:pt x="1266" y="170"/>
                </a:lnTo>
                <a:lnTo>
                  <a:pt x="1286" y="146"/>
                </a:lnTo>
                <a:lnTo>
                  <a:pt x="1300" y="142"/>
                </a:lnTo>
                <a:lnTo>
                  <a:pt x="1316" y="150"/>
                </a:lnTo>
                <a:lnTo>
                  <a:pt x="1330" y="180"/>
                </a:lnTo>
                <a:lnTo>
                  <a:pt x="1424" y="538"/>
                </a:lnTo>
                <a:lnTo>
                  <a:pt x="1444" y="594"/>
                </a:lnTo>
                <a:lnTo>
                  <a:pt x="1454" y="610"/>
                </a:lnTo>
                <a:lnTo>
                  <a:pt x="1468" y="620"/>
                </a:lnTo>
                <a:lnTo>
                  <a:pt x="1480" y="614"/>
                </a:lnTo>
                <a:lnTo>
                  <a:pt x="1496" y="584"/>
                </a:lnTo>
                <a:lnTo>
                  <a:pt x="1528" y="486"/>
                </a:lnTo>
                <a:lnTo>
                  <a:pt x="1536" y="468"/>
                </a:lnTo>
                <a:lnTo>
                  <a:pt x="1550" y="462"/>
                </a:lnTo>
                <a:lnTo>
                  <a:pt x="1562" y="472"/>
                </a:lnTo>
                <a:lnTo>
                  <a:pt x="1584" y="508"/>
                </a:lnTo>
                <a:lnTo>
                  <a:pt x="1610" y="558"/>
                </a:lnTo>
                <a:lnTo>
                  <a:pt x="1622" y="572"/>
                </a:lnTo>
                <a:lnTo>
                  <a:pt x="1636" y="572"/>
                </a:lnTo>
                <a:lnTo>
                  <a:pt x="1652" y="554"/>
                </a:lnTo>
                <a:lnTo>
                  <a:pt x="1666" y="486"/>
                </a:lnTo>
                <a:lnTo>
                  <a:pt x="1710" y="272"/>
                </a:lnTo>
                <a:lnTo>
                  <a:pt x="1720" y="254"/>
                </a:lnTo>
                <a:lnTo>
                  <a:pt x="1734" y="244"/>
                </a:lnTo>
                <a:lnTo>
                  <a:pt x="1748" y="254"/>
                </a:lnTo>
                <a:lnTo>
                  <a:pt x="1760" y="300"/>
                </a:lnTo>
                <a:lnTo>
                  <a:pt x="1780" y="452"/>
                </a:ln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" name="Rounded Rectangle 23"/>
          <p:cNvSpPr/>
          <p:nvPr/>
        </p:nvSpPr>
        <p:spPr>
          <a:xfrm>
            <a:off x="250825" y="908050"/>
            <a:ext cx="8713788" cy="73025"/>
          </a:xfrm>
          <a:prstGeom prst="round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7517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1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633"/>
          <a:stretch>
            <a:fillRect/>
          </a:stretch>
        </p:blipFill>
        <p:spPr bwMode="auto">
          <a:xfrm>
            <a:off x="310230" y="2343628"/>
            <a:ext cx="2149557" cy="214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375250" y="192689"/>
          <a:ext cx="2149557" cy="2183483"/>
        </p:xfrm>
        <a:graphic>
          <a:graphicData uri="http://schemas.openxmlformats.org/presentationml/2006/ole">
            <p:oleObj spid="_x0000_s1067" name="Photo Editor-foto" r:id="rId4" imgW="5361905" imgH="5447619" progId="">
              <p:embed/>
            </p:oleObj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1031" y="37652"/>
            <a:ext cx="2093357" cy="2093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5568" y="2073514"/>
            <a:ext cx="2063479" cy="2159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70119" y="192689"/>
            <a:ext cx="2642626" cy="2515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4562" y="3972617"/>
            <a:ext cx="2876889" cy="2892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85268" y="192689"/>
            <a:ext cx="2482595" cy="3026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" y="4405524"/>
            <a:ext cx="2459788" cy="2459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65005" y="3273241"/>
            <a:ext cx="2517866" cy="3584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8463" y="2597784"/>
            <a:ext cx="2414866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157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Podjela ekstraintestinalnih manifestacija (EIM) i komplikacija (EIK)u upalnim bolestima crijeva (IBD)</a:t>
            </a:r>
            <a:endParaRPr lang="hr-HR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Glavne ekstraintestinalne, imuno-posredovane manifestacije IBD</a:t>
            </a: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Autoimune bolesti povezane s IBD- p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oreme</a:t>
            </a:r>
            <a:r>
              <a:rPr lang="sr-Latn-R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aji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nisu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IBD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</a:t>
            </a:r>
            <a:r>
              <a:rPr lang="sr-Latn-R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Ekstraintestinalne komplikacije bolesti</a:t>
            </a:r>
          </a:p>
          <a:p>
            <a:pPr lvl="1"/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Metaboličke promjene</a:t>
            </a:r>
          </a:p>
          <a:p>
            <a:pPr lvl="1"/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Anatomske resekcije</a:t>
            </a:r>
          </a:p>
          <a:p>
            <a:pPr lvl="1"/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Pothranjenost</a:t>
            </a:r>
          </a:p>
          <a:p>
            <a:pPr lvl="1"/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Lijekovi</a:t>
            </a:r>
          </a:p>
          <a:p>
            <a:pPr lvl="1"/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Paradoksne manifestacije</a:t>
            </a:r>
            <a:endParaRPr lang="hr-H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9427" y="6079887"/>
            <a:ext cx="429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Danese S et al</a:t>
            </a:r>
            <a:r>
              <a:rPr lang="hr-HR" b="1" i="1" dirty="0" smtClean="0"/>
              <a:t>. World J Gastreonetrol </a:t>
            </a:r>
            <a:r>
              <a:rPr lang="hr-HR" dirty="0" smtClean="0"/>
              <a:t>2005.</a:t>
            </a:r>
          </a:p>
          <a:p>
            <a:r>
              <a:rPr lang="hr-HR" dirty="0"/>
              <a:t>Harbord </a:t>
            </a:r>
            <a:r>
              <a:rPr lang="hr-HR" dirty="0" smtClean="0"/>
              <a:t>M </a:t>
            </a:r>
            <a:r>
              <a:rPr lang="hr-HR" dirty="0"/>
              <a:t>et al. </a:t>
            </a:r>
            <a:r>
              <a:rPr lang="hr-HR" b="1" i="1" dirty="0" smtClean="0"/>
              <a:t>J Crohn’s Colitis </a:t>
            </a:r>
            <a:r>
              <a:rPr lang="hr-HR" dirty="0" smtClean="0"/>
              <a:t>2016.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200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1153318" y="365444"/>
            <a:ext cx="6907873" cy="4337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6346" y="6387152"/>
            <a:ext cx="423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 Vavricka SR et al. </a:t>
            </a:r>
            <a:r>
              <a:rPr lang="hr-HR" b="1" i="1" dirty="0" smtClean="0"/>
              <a:t>Inflamm Bowel Dis </a:t>
            </a:r>
            <a:r>
              <a:rPr lang="hr-HR" dirty="0" smtClean="0"/>
              <a:t>2015.</a:t>
            </a:r>
            <a:endParaRPr lang="hr-HR" dirty="0"/>
          </a:p>
        </p:txBody>
      </p:sp>
      <p:sp>
        <p:nvSpPr>
          <p:cNvPr id="4" name="Down Arrow 3"/>
          <p:cNvSpPr/>
          <p:nvPr/>
        </p:nvSpPr>
        <p:spPr>
          <a:xfrm>
            <a:off x="5595582" y="42459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/>
          <p:cNvSpPr txBox="1"/>
          <p:nvPr/>
        </p:nvSpPr>
        <p:spPr>
          <a:xfrm>
            <a:off x="236121" y="4575612"/>
            <a:ext cx="87422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Prisustvo 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jedne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EIM povećava vjerojatnost 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nove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EIM </a:t>
            </a:r>
          </a:p>
          <a:p>
            <a:pPr algn="ctr">
              <a:spcAft>
                <a:spcPts val="1200"/>
              </a:spcAft>
              <a:buClr>
                <a:schemeClr val="accent6"/>
              </a:buClr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Skup </a:t>
            </a: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više EIM </a:t>
            </a: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(zglobne, kožne, očne) prisutne kod </a:t>
            </a:r>
            <a:r>
              <a:rPr lang="sr-Latn-RS" b="1" dirty="0">
                <a:latin typeface="Arial" panose="020B0604020202020204" pitchFamily="34" charset="0"/>
                <a:cs typeface="Arial" panose="020B0604020202020204" pitchFamily="34" charset="0"/>
              </a:rPr>
              <a:t>istog </a:t>
            </a: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pacijenta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Aft>
                <a:spcPts val="1200"/>
              </a:spcAft>
              <a:buClr>
                <a:schemeClr val="accent6"/>
              </a:buClr>
            </a:pP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Češća </a:t>
            </a: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pojava 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sr-Latn-RS" b="1" dirty="0" smtClean="0">
                <a:latin typeface="Arial" panose="020B0604020202020204" pitchFamily="34" charset="0"/>
                <a:cs typeface="Arial" panose="020B0604020202020204" pitchFamily="34" charset="0"/>
              </a:rPr>
              <a:t>Crohnovoj bolesti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, naročito </a:t>
            </a: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kod ekstenzivnog, 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izoloiranog </a:t>
            </a:r>
            <a:r>
              <a:rPr lang="sr-Latn-RS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kolitisa</a:t>
            </a:r>
          </a:p>
          <a:p>
            <a:pPr algn="ctr">
              <a:spcAft>
                <a:spcPts val="1200"/>
              </a:spcAft>
              <a:buClr>
                <a:schemeClr val="accent6"/>
              </a:buClr>
            </a:pP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Genetska predispozicija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6794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5998" y="138388"/>
            <a:ext cx="3305723" cy="60870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46879" y="124934"/>
            <a:ext cx="16065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r-Latn-R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čne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infla</a:t>
            </a:r>
            <a:r>
              <a:rPr lang="sr-Latn-R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macije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Episcleritis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Uveitis</a:t>
            </a:r>
          </a:p>
          <a:p>
            <a:pPr algn="ctr" defTabSz="457200"/>
            <a:endParaRPr lang="en-US" sz="14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882571" y="1878591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Oral</a:t>
            </a:r>
            <a:r>
              <a:rPr lang="sr-Latn-R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sr-Latn-R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manifestacije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475475" y="628328"/>
            <a:ext cx="1082706" cy="1627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233254" y="1992478"/>
            <a:ext cx="41026" cy="3545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30588" y="3523643"/>
            <a:ext cx="2685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Peri</a:t>
            </a:r>
            <a:r>
              <a:rPr lang="sr-Latn-R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ferna i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axial</a:t>
            </a:r>
            <a:r>
              <a:rPr lang="sr-Latn-R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sr-Latn-R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artropatija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Sacroiliitis &amp; </a:t>
            </a:r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5260414" y="3785253"/>
            <a:ext cx="570174" cy="1488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>
            <a:off x="4298860" y="3785253"/>
            <a:ext cx="1531728" cy="9151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16279" y="1663148"/>
            <a:ext cx="2991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Primar</a:t>
            </a:r>
            <a:r>
              <a:rPr lang="sr-Latn-R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ni sklerozirajuci </a:t>
            </a:r>
            <a:r>
              <a:rPr lang="sr-Latn-R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kolangitis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UC&gt;CD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414651" y="1736117"/>
            <a:ext cx="1242291" cy="867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20892" y="4380152"/>
            <a:ext cx="23150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Pyoderma Gangrenosum</a:t>
            </a:r>
          </a:p>
          <a:p>
            <a:pPr algn="ctr" defTabSz="457200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UC&gt;CD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Erythema </a:t>
            </a:r>
            <a:r>
              <a:rPr lang="en-US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Nodosum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>
            <a:off x="5858830" y="4857206"/>
            <a:ext cx="162062" cy="4379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678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tretch>
            <a:fillRect/>
          </a:stretch>
        </p:blipFill>
        <p:spPr>
          <a:xfrm>
            <a:off x="1066031" y="1085273"/>
            <a:ext cx="7011937" cy="4687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6096" y="6223379"/>
            <a:ext cx="494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Vavricka SR et al. </a:t>
            </a:r>
            <a:r>
              <a:rPr lang="hr-HR" b="1" i="1" dirty="0"/>
              <a:t>Inflamm Bowel Dis </a:t>
            </a:r>
            <a:r>
              <a:rPr lang="hr-HR" dirty="0" smtClean="0"/>
              <a:t>2015.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86634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Periferna artropatija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690689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I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Vezan uz aktivnu bolest</a:t>
            </a: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Manje od pet zglobova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Donji ekstremiteti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Asimetrično otočeni bolni zglobovi</a:t>
            </a:r>
          </a:p>
          <a:p>
            <a:r>
              <a:rPr lang="hr-H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„Self-limiting”,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bez oštećenja, &lt; 10 tjedana  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II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Neovisno od aktivnosti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bolesti 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Više od pet zglobova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Gornji ekstremiteti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Simetrično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Simptomi traju danima i mjesecima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3325" y="6318913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Harbord M et al. </a:t>
            </a:r>
            <a:r>
              <a:rPr lang="hr-HR" b="1" i="1" dirty="0">
                <a:latin typeface="Arial" panose="020B0604020202020204" pitchFamily="34" charset="0"/>
                <a:cs typeface="Arial" panose="020B0604020202020204" pitchFamily="34" charset="0"/>
              </a:rPr>
              <a:t>JCC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2016.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5543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Aksijalna artropatija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Bol u donjem dijelu leđa i „križima” </a:t>
            </a:r>
          </a:p>
          <a:p>
            <a:r>
              <a:rPr lang="hr-HR" dirty="0" smtClean="0"/>
              <a:t>Ankilozantni spondilitis (1-10%)</a:t>
            </a:r>
          </a:p>
          <a:p>
            <a:r>
              <a:rPr lang="hr-HR" dirty="0" smtClean="0"/>
              <a:t>Sakroiliitisa (20-50%)</a:t>
            </a:r>
          </a:p>
          <a:p>
            <a:r>
              <a:rPr lang="hr-HR" dirty="0" smtClean="0"/>
              <a:t>HLA B27 ima manju prevalenciju nego u idiopatskom AS</a:t>
            </a:r>
          </a:p>
          <a:p>
            <a:endParaRPr lang="hr-HR" dirty="0"/>
          </a:p>
          <a:p>
            <a:r>
              <a:rPr lang="hr-HR" dirty="0" smtClean="0"/>
              <a:t>Radiološka i MRI dijagnostika</a:t>
            </a:r>
          </a:p>
          <a:p>
            <a:r>
              <a:rPr lang="hr-HR" dirty="0" smtClean="0"/>
              <a:t>Rana dijagnoza!</a:t>
            </a:r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2811313" y="6211669"/>
            <a:ext cx="4373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Harbord M et al. </a:t>
            </a:r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Crohn’s Colitis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2016.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67223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800">
              <a:latin typeface="Arial" panose="020B0604020202020204" pitchFamily="34" charset="0"/>
            </a:endParaRP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723331" y="138113"/>
            <a:ext cx="744911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70C0"/>
                </a:solidFill>
                <a:latin typeface="Arial" panose="020B0604020202020204" pitchFamily="34" charset="0"/>
              </a:rPr>
              <a:t>Upalne bolesti </a:t>
            </a:r>
            <a:r>
              <a:rPr lang="hr-HR" altLang="sr-Latn-RS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crijeva-epidemiologija</a:t>
            </a:r>
            <a:endParaRPr lang="hr-HR" altLang="sr-Latn-RS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6396" name="Char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581150"/>
            <a:ext cx="42291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9163" y="3643313"/>
            <a:ext cx="39814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TextBox 4"/>
          <p:cNvSpPr txBox="1">
            <a:spLocks noChangeArrowheads="1"/>
          </p:cNvSpPr>
          <p:nvPr/>
        </p:nvSpPr>
        <p:spPr bwMode="auto">
          <a:xfrm>
            <a:off x="1758642" y="6247736"/>
            <a:ext cx="63193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sz="1600" dirty="0">
                <a:latin typeface="Arial" panose="020B0604020202020204" pitchFamily="34" charset="0"/>
              </a:rPr>
              <a:t>Mijandrusic Sincic B et al. </a:t>
            </a:r>
            <a:r>
              <a:rPr lang="hr-HR" sz="1600" b="1" i="1" dirty="0">
                <a:latin typeface="Arial" panose="020B0604020202020204" pitchFamily="34" charset="0"/>
              </a:rPr>
              <a:t>Scand J Gastroenterol </a:t>
            </a:r>
            <a:r>
              <a:rPr lang="hr-HR" sz="1600" dirty="0" smtClean="0">
                <a:latin typeface="Arial" panose="020B0604020202020204" pitchFamily="34" charset="0"/>
              </a:rPr>
              <a:t>2006;41:437-44</a:t>
            </a:r>
            <a:r>
              <a:rPr lang="hr-HR" sz="1600" dirty="0"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hr-HR" sz="1600" dirty="0">
              <a:latin typeface="Arial" panose="020B0604020202020204" pitchFamily="34" charset="0"/>
            </a:endParaRPr>
          </a:p>
        </p:txBody>
      </p:sp>
      <p:sp>
        <p:nvSpPr>
          <p:cNvPr id="16399" name="TextBox 5"/>
          <p:cNvSpPr txBox="1">
            <a:spLocks noChangeArrowheads="1"/>
          </p:cNvSpPr>
          <p:nvPr/>
        </p:nvSpPr>
        <p:spPr bwMode="auto">
          <a:xfrm>
            <a:off x="6084888" y="1700213"/>
            <a:ext cx="55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sz="2000">
                <a:latin typeface="Arial" panose="020B0604020202020204" pitchFamily="34" charset="0"/>
              </a:rPr>
              <a:t>UC</a:t>
            </a:r>
          </a:p>
        </p:txBody>
      </p:sp>
      <p:sp>
        <p:nvSpPr>
          <p:cNvPr id="16400" name="TextBox 6"/>
          <p:cNvSpPr txBox="1">
            <a:spLocks noChangeArrowheads="1"/>
          </p:cNvSpPr>
          <p:nvPr/>
        </p:nvSpPr>
        <p:spPr bwMode="auto">
          <a:xfrm>
            <a:off x="8172450" y="3789363"/>
            <a:ext cx="557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sz="2000">
                <a:latin typeface="Arial" panose="020B0604020202020204" pitchFamily="34" charset="0"/>
              </a:rPr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xmlns="" val="1246275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73" y="1690689"/>
            <a:ext cx="2373088" cy="421882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Kožne manifestacije 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8361" y="1324612"/>
            <a:ext cx="2535382" cy="3383280"/>
          </a:xfrm>
        </p:spPr>
      </p:pic>
      <p:sp>
        <p:nvSpPr>
          <p:cNvPr id="11" name="TextBox 10"/>
          <p:cNvSpPr txBox="1"/>
          <p:nvPr/>
        </p:nvSpPr>
        <p:spPr>
          <a:xfrm>
            <a:off x="545273" y="5973918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Pyoderma gangrenosum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8585" y="227689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Erythema nodosum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1874" y="508134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Sweet syndrom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4574" y="3717665"/>
            <a:ext cx="3971499" cy="2233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8585" y="6343250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Metastska </a:t>
            </a:r>
            <a:r>
              <a:rPr lang="hr-HR" smtClean="0">
                <a:latin typeface="Arial" panose="020B0604020202020204" pitchFamily="34" charset="0"/>
                <a:cs typeface="Arial" panose="020B0604020202020204" pitchFamily="34" charset="0"/>
              </a:rPr>
              <a:t>Crohnova bolest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5783" y="1446663"/>
            <a:ext cx="4005474" cy="22530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5343" y="6457561"/>
            <a:ext cx="281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Vlastite fotografije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4699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498" y="4821118"/>
            <a:ext cx="4353135" cy="2009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0897" y="2935460"/>
            <a:ext cx="3182957" cy="2177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4665" y="4352033"/>
            <a:ext cx="3320407" cy="2505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7171" y="2742654"/>
            <a:ext cx="2683087" cy="1948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64566" y="565043"/>
            <a:ext cx="3497828" cy="2723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4869" y="606532"/>
            <a:ext cx="4176215" cy="2746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394" y="103378"/>
            <a:ext cx="8624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Specifične manifestacije u usnoj šupljini-Crohnova bolest</a:t>
            </a:r>
            <a:endParaRPr lang="hr-H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3480" y="3654897"/>
            <a:ext cx="191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Vlastite fotografije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7626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530" y="1150815"/>
            <a:ext cx="2755631" cy="2956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5252" y="1150815"/>
            <a:ext cx="3884930" cy="2428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0554" y="3889085"/>
            <a:ext cx="3401863" cy="238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751688" y="379836"/>
            <a:ext cx="545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Nespecifične oralne manifstacije</a:t>
            </a:r>
            <a:endParaRPr lang="hr-H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240016" y="1648786"/>
            <a:ext cx="259308" cy="80521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042245" y="3889085"/>
            <a:ext cx="13648" cy="61467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83603" y="4416945"/>
            <a:ext cx="235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Pyostomatisis vegetans</a:t>
            </a: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7960182" y="4601611"/>
            <a:ext cx="57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Afte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586854" y="6114197"/>
            <a:ext cx="1871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Vlastite fotofrafije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7618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19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Bolesti oka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5779" y="1837661"/>
            <a:ext cx="3548180" cy="22801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73056"/>
            <a:ext cx="3654213" cy="24093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8227" y="4182368"/>
            <a:ext cx="53158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Uveitis- unutrašnji dio oka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Prednji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Intermedijarni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Stražnji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Panuveitis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Bol, fotofobija, zamućenje vida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672" y="4748496"/>
            <a:ext cx="331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Episkleritis</a:t>
            </a:r>
            <a:r>
              <a:rPr lang="hr-HR" dirty="0" smtClean="0"/>
              <a:t> i sleritis</a:t>
            </a:r>
          </a:p>
          <a:p>
            <a:r>
              <a:rPr lang="hr-HR" dirty="0" smtClean="0"/>
              <a:t>Vanjski dio oka</a:t>
            </a:r>
          </a:p>
          <a:p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628650" y="6277970"/>
            <a:ext cx="4373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Harbord M et al. </a:t>
            </a:r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Crohn’s Colitis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2016.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1736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lum bright="-20000" contrast="20000"/>
          </a:blip>
          <a:srcRect l="1624" t="3553" r="1046"/>
          <a:stretch/>
        </p:blipFill>
        <p:spPr>
          <a:xfrm>
            <a:off x="485839" y="1009934"/>
            <a:ext cx="8029511" cy="478054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-150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Udruženost očnih i drugih EIM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TextBox 5"/>
          <p:cNvSpPr txBox="1"/>
          <p:nvPr/>
        </p:nvSpPr>
        <p:spPr>
          <a:xfrm>
            <a:off x="3207224" y="6326008"/>
            <a:ext cx="413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Taleban S et al. </a:t>
            </a:r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 Colitis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2016.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Liječenje očnih EIM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kleritis uglavnom ne zahtijeva liječenje</a:t>
            </a: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Topi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čki ili sistemski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ili topički i sitemski KS mogu se koristiti u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mptomat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skih bolesnika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Liječenje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leritis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uveitis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a mora biti u suradnji s oftalmologom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Sistemski kortikosteroidi i imunosupresivi su I linija liječenja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Anti-TNF lijekovi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5851" y="6211669"/>
            <a:ext cx="4373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Harbord M et al. </a:t>
            </a:r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Crohn’s Colitis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2016.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8874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5873" y="1947485"/>
            <a:ext cx="549800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rimarni sklerozirajući kolangitis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sr-Latn-RS" sz="2400" dirty="0" smtClean="0"/>
          </a:p>
          <a:p>
            <a:pPr marL="342900" indent="-342900" defTabSz="457200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sr-Latn-R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Kolelitijaza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defTabSz="457200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Tromboza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vene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342900" indent="-342900" defTabSz="457200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</a:t>
            </a:r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ijekovima izazvana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hepatotoksi</a:t>
            </a:r>
            <a:r>
              <a:rPr lang="sr-Latn-R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č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nost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AZA,MTX</a:t>
            </a:r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anti TNF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defTabSz="457200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</a:t>
            </a:r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ijekovima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izazvan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pankreatitis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919" y="1645929"/>
            <a:ext cx="2806831" cy="3742441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25730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Hepato-pankreato-bilijarne EIM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3075" y="6318913"/>
            <a:ext cx="4373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Harbord M et al. </a:t>
            </a:r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Crohn’s Colitis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2016.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96576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581" y="1916591"/>
            <a:ext cx="3761442" cy="366670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Rectangle 1"/>
          <p:cNvSpPr/>
          <p:nvPr/>
        </p:nvSpPr>
        <p:spPr>
          <a:xfrm>
            <a:off x="4471606" y="2279173"/>
            <a:ext cx="40715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60-75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pacijenata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PSC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UC, 5%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Crohn-ovu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bolest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Samo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5% of UC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pacijenata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ć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dobiti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PSC</a:t>
            </a:r>
          </a:p>
          <a:p>
            <a:pPr marL="342900" indent="-342900" defTabSz="457200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Samo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pacijenata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CB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pacijenti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pankolitisom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imaju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ć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rizik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 PSC nego lijevostarni UC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Prevalencija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2:1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M: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Primarni sklerozirajući kolangitis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TextBox 2"/>
          <p:cNvSpPr txBox="1"/>
          <p:nvPr/>
        </p:nvSpPr>
        <p:spPr>
          <a:xfrm flipH="1">
            <a:off x="2488668" y="6559797"/>
            <a:ext cx="493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Harbord M et al. </a:t>
            </a:r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 Colitis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xmlns="" val="34771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PSC- dijagnostika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Visokokvalitetna MRC u slučaju povremene ili trajne kolestaze</a:t>
            </a:r>
          </a:p>
          <a:p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Obavezno isključiti sekundarni bilijarni kolangitis</a:t>
            </a:r>
          </a:p>
          <a:p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 slučaju urednog nalaz MRC (do 51%) učiniti biopsiju jetre radi mogućnosti „</a:t>
            </a:r>
            <a:r>
              <a:rPr lang="hr-HR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small –duct” </a:t>
            </a:r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PSC</a:t>
            </a:r>
          </a:p>
          <a:p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ERCP je indiciran u slučaju planirane intervencije, uz predemikaciju indometacinom</a:t>
            </a:r>
          </a:p>
          <a:p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 slučaju prisustva potizivnih protutijela IgG4 i HISORt kriterija radi se o sekundarnom sklerozirajućem kolangitisu 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2" name="TextBox 1"/>
          <p:cNvSpPr txBox="1"/>
          <p:nvPr/>
        </p:nvSpPr>
        <p:spPr>
          <a:xfrm>
            <a:off x="2538484" y="6414448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Harbord M et al. </a:t>
            </a:r>
            <a:r>
              <a:rPr lang="hr-HR" b="1" i="1" dirty="0">
                <a:latin typeface="Arial" panose="020B0604020202020204" pitchFamily="34" charset="0"/>
                <a:cs typeface="Arial" panose="020B0604020202020204" pitchFamily="34" charset="0"/>
              </a:rPr>
              <a:t>JCC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2016.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27132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Terapija PSC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Niti jedan lijek ne skraćuje vrijeme do transplantacije, niti do razvoja kolangioca ili smrti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Ursodeoksikolna kiselina popravlja jetrene nalaze, u dozi od 15-20 mg/kg/dan, ne više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KS i IS su indcirani u slučaju prisutnosti AIH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ERCP, dilatacija i postavljanje stentova te uzimanje biopsije uz antibiotsku profilaksu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Jetrena transplantacija je indicrana u terminalnoj fazi jetrene bolesti i u slučaju prisustva displazije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2257" y="6176963"/>
            <a:ext cx="4241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Harbord M et al. </a:t>
            </a:r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 Colitis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2016.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52990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Dijagnoza bolesti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073921"/>
          </a:xfrm>
        </p:spPr>
        <p:txBody>
          <a:bodyPr/>
          <a:lstStyle/>
          <a:p>
            <a:endParaRPr lang="hr-HR" dirty="0" smtClean="0"/>
          </a:p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Anamneza</a:t>
            </a:r>
          </a:p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Fizikalni pregled</a:t>
            </a:r>
          </a:p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Laboratorijski nalazi</a:t>
            </a:r>
          </a:p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Radiološke metode</a:t>
            </a:r>
          </a:p>
          <a:p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Endoskopske metode</a:t>
            </a:r>
            <a:endParaRPr lang="hr-H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8173" y="6086902"/>
            <a:ext cx="63921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Vucelić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B. Upalne bolesti crijeva. U: Vucelić B, ur. Gastroenterologija</a:t>
            </a:r>
          </a:p>
          <a:p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 hepatologija. Zagreb: Medicinska naklada; 2002, str. 723-60.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570363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Nadzorne kolonoskopije i </a:t>
            </a:r>
            <a:r>
              <a:rPr lang="hr-H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endParaRPr lang="hr-HR" sz="3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Kolonoskopija jednom godišnje</a:t>
            </a:r>
          </a:p>
          <a:p>
            <a:r>
              <a:rPr lang="hr-HR" dirty="0" smtClean="0"/>
              <a:t>Preporučuje se kromoendoskopija</a:t>
            </a:r>
          </a:p>
          <a:p>
            <a:r>
              <a:rPr lang="hr-HR" dirty="0" smtClean="0"/>
              <a:t>Nema preporuke za nadzor bilijarne neoplazije</a:t>
            </a:r>
          </a:p>
          <a:p>
            <a:r>
              <a:rPr lang="hr-HR" dirty="0" smtClean="0"/>
              <a:t>UTZ jednom godišnje radi nadzora tm žučnjaka</a:t>
            </a:r>
          </a:p>
          <a:p>
            <a:r>
              <a:rPr lang="hr-HR" dirty="0" smtClean="0"/>
              <a:t>U slučaju sumnje na kolangica  indicirani su MRI/MRC, CT i ERCP </a:t>
            </a:r>
          </a:p>
          <a:p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2033516" y="6176963"/>
            <a:ext cx="4241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Harbord M et al. </a:t>
            </a:r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 Colitis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2016.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67207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Plućne manifestacije IBD-a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7432" y="1825625"/>
            <a:ext cx="7769135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3074" y="6176963"/>
            <a:ext cx="3738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Harbord M et al.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 Colitis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endParaRPr lang="hr-HR" sz="1600" dirty="0"/>
          </a:p>
          <a:p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Majewski S et al.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Arch Med Sci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2015.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6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IBD i bolesti bubrega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20000"/>
          </a:blip>
          <a:stretch>
            <a:fillRect/>
          </a:stretch>
        </p:blipFill>
        <p:spPr>
          <a:xfrm>
            <a:off x="1376233" y="1567938"/>
            <a:ext cx="6391533" cy="4040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0621" y="5887461"/>
            <a:ext cx="4309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Harbord M et al. </a:t>
            </a:r>
            <a:r>
              <a:rPr lang="hr-H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Crohn’s Colitis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Corica D et al. </a:t>
            </a:r>
            <a:r>
              <a:rPr lang="hr-HR" b="1" i="1" dirty="0">
                <a:latin typeface="Arial" panose="020B0604020202020204" pitchFamily="34" charset="0"/>
                <a:cs typeface="Arial" panose="020B0604020202020204" pitchFamily="34" charset="0"/>
              </a:rPr>
              <a:t>J Crohn’s Colitis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1616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800">
              <a:latin typeface="Arial" panose="020B0604020202020204" pitchFamily="34" charset="0"/>
            </a:endParaRPr>
          </a:p>
        </p:txBody>
      </p:sp>
      <p:sp>
        <p:nvSpPr>
          <p:cNvPr id="83971" name="Line 3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3977" name="Rectangle 10"/>
          <p:cNvSpPr>
            <a:spLocks noChangeArrowheads="1"/>
          </p:cNvSpPr>
          <p:nvPr/>
        </p:nvSpPr>
        <p:spPr bwMode="auto">
          <a:xfrm>
            <a:off x="1619250" y="188913"/>
            <a:ext cx="56165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rgbClr val="0070C0"/>
                </a:solidFill>
                <a:latin typeface="Arial" panose="020B0604020202020204" pitchFamily="34" charset="0"/>
              </a:rPr>
              <a:t>Upalne bolesti </a:t>
            </a:r>
            <a:r>
              <a:rPr lang="hr-HR" altLang="sr-Latn-RS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crijeva-terapija</a:t>
            </a:r>
            <a:endParaRPr lang="hr-HR" altLang="sr-Latn-RS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84438" y="765175"/>
            <a:ext cx="6659562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hr-HR" kern="0" dirty="0">
              <a:solidFill>
                <a:schemeClr val="tx2"/>
              </a:solidFill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hr-HR" kern="0" dirty="0">
                <a:solidFill>
                  <a:schemeClr val="tx2"/>
                </a:solidFill>
                <a:cs typeface="Arial" pitchFamily="34" charset="0"/>
              </a:rPr>
              <a:t>	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r-HR" kern="0" dirty="0">
                <a:cs typeface="Arial" pitchFamily="34" charset="0"/>
              </a:rPr>
              <a:t>	</a:t>
            </a:r>
            <a:r>
              <a:rPr lang="hr-HR" b="1" kern="0" dirty="0">
                <a:solidFill>
                  <a:srgbClr val="CC0066"/>
                </a:solidFill>
                <a:cs typeface="Arial" pitchFamily="34" charset="0"/>
              </a:rPr>
              <a:t>KONZERVATIVNO</a:t>
            </a:r>
            <a:r>
              <a:rPr lang="hr-HR" kern="0" dirty="0">
                <a:cs typeface="Arial" pitchFamily="34" charset="0"/>
              </a:rPr>
              <a:t> 			   </a:t>
            </a:r>
            <a:r>
              <a:rPr lang="hr-HR" b="1" kern="0" dirty="0">
                <a:solidFill>
                  <a:srgbClr val="CC0066"/>
                </a:solidFill>
                <a:cs typeface="Arial" pitchFamily="34" charset="0"/>
              </a:rPr>
              <a:t>KIRURŠKO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r-HR" kern="0" dirty="0">
                <a:cs typeface="Arial" pitchFamily="34" charset="0"/>
              </a:rPr>
              <a:t>	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hr-HR" kern="0" dirty="0"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hr-HR" kern="0" dirty="0"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hr-HR" i="1" kern="0" dirty="0">
                <a:cs typeface="Arial" pitchFamily="34" charset="0"/>
              </a:rPr>
              <a:t>	</a:t>
            </a:r>
            <a:r>
              <a:rPr lang="hr-HR" b="1" i="1" kern="0" dirty="0">
                <a:solidFill>
                  <a:srgbClr val="002060"/>
                </a:solidFill>
                <a:cs typeface="Arial" pitchFamily="34" charset="0"/>
              </a:rPr>
              <a:t>MEDIKAMENTOZNO</a:t>
            </a:r>
            <a:r>
              <a:rPr lang="hr-HR" kern="0" dirty="0">
                <a:cs typeface="Arial" pitchFamily="34" charset="0"/>
              </a:rPr>
              <a:t>	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r-HR" kern="0" dirty="0">
                <a:solidFill>
                  <a:schemeClr val="tx2"/>
                </a:solidFill>
                <a:cs typeface="Arial" pitchFamily="34" charset="0"/>
              </a:rPr>
              <a:t>		</a:t>
            </a:r>
            <a:r>
              <a:rPr lang="hr-HR" kern="0" dirty="0" err="1">
                <a:solidFill>
                  <a:srgbClr val="002060"/>
                </a:solidFill>
                <a:cs typeface="Arial" pitchFamily="34" charset="0"/>
              </a:rPr>
              <a:t>aminosalicilati</a:t>
            </a:r>
            <a:endParaRPr lang="hr-HR" kern="0" dirty="0">
              <a:solidFill>
                <a:srgbClr val="002060"/>
              </a:solidFill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hr-HR" kern="0" dirty="0">
                <a:solidFill>
                  <a:srgbClr val="002060"/>
                </a:solidFill>
                <a:cs typeface="Arial" pitchFamily="34" charset="0"/>
              </a:rPr>
              <a:t>		</a:t>
            </a:r>
            <a:r>
              <a:rPr lang="hr-HR" kern="0" dirty="0" err="1">
                <a:solidFill>
                  <a:srgbClr val="002060"/>
                </a:solidFill>
                <a:cs typeface="Arial" pitchFamily="34" charset="0"/>
              </a:rPr>
              <a:t>kortikosteroidi</a:t>
            </a:r>
            <a:endParaRPr lang="hr-HR" kern="0" dirty="0">
              <a:solidFill>
                <a:srgbClr val="002060"/>
              </a:solidFill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hr-HR" kern="0" dirty="0">
                <a:solidFill>
                  <a:srgbClr val="002060"/>
                </a:solidFill>
                <a:cs typeface="Arial" pitchFamily="34" charset="0"/>
              </a:rPr>
              <a:t>		</a:t>
            </a:r>
            <a:r>
              <a:rPr lang="hr-HR" kern="0" dirty="0" err="1">
                <a:solidFill>
                  <a:srgbClr val="002060"/>
                </a:solidFill>
                <a:cs typeface="Arial" pitchFamily="34" charset="0"/>
              </a:rPr>
              <a:t>imunosupresivni</a:t>
            </a:r>
            <a:r>
              <a:rPr lang="hr-HR" kern="0" dirty="0">
                <a:solidFill>
                  <a:srgbClr val="002060"/>
                </a:solidFill>
                <a:cs typeface="Arial" pitchFamily="34" charset="0"/>
              </a:rPr>
              <a:t> lijekovi     		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r-HR" kern="0" dirty="0">
                <a:solidFill>
                  <a:srgbClr val="002060"/>
                </a:solidFill>
                <a:cs typeface="Arial" pitchFamily="34" charset="0"/>
              </a:rPr>
              <a:t>			</a:t>
            </a:r>
            <a:r>
              <a:rPr lang="hr-HR" kern="0" dirty="0" err="1">
                <a:solidFill>
                  <a:srgbClr val="002060"/>
                </a:solidFill>
                <a:cs typeface="Arial" pitchFamily="34" charset="0"/>
              </a:rPr>
              <a:t>azatioprin</a:t>
            </a:r>
            <a:r>
              <a:rPr lang="hr-HR" kern="0" dirty="0">
                <a:solidFill>
                  <a:srgbClr val="002060"/>
                </a:solidFill>
                <a:cs typeface="Arial" pitchFamily="34" charset="0"/>
              </a:rPr>
              <a:t>, 6-MP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r-HR" kern="0" dirty="0">
                <a:solidFill>
                  <a:srgbClr val="002060"/>
                </a:solidFill>
                <a:cs typeface="Arial" pitchFamily="34" charset="0"/>
              </a:rPr>
              <a:t>			</a:t>
            </a:r>
            <a:r>
              <a:rPr lang="hr-HR" kern="0" dirty="0" err="1">
                <a:solidFill>
                  <a:srgbClr val="002060"/>
                </a:solidFill>
                <a:cs typeface="Arial" pitchFamily="34" charset="0"/>
              </a:rPr>
              <a:t>metotreksat</a:t>
            </a:r>
            <a:endParaRPr lang="hr-HR" kern="0" dirty="0">
              <a:solidFill>
                <a:srgbClr val="002060"/>
              </a:solidFill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hr-HR" kern="0" dirty="0">
                <a:solidFill>
                  <a:srgbClr val="002060"/>
                </a:solidFill>
                <a:cs typeface="Arial" pitchFamily="34" charset="0"/>
              </a:rPr>
              <a:t>			</a:t>
            </a:r>
            <a:r>
              <a:rPr lang="hr-HR" kern="0" dirty="0" err="1">
                <a:solidFill>
                  <a:srgbClr val="002060"/>
                </a:solidFill>
                <a:cs typeface="Arial" pitchFamily="34" charset="0"/>
              </a:rPr>
              <a:t>ciklosporin</a:t>
            </a:r>
            <a:endParaRPr lang="hr-HR" kern="0" dirty="0">
              <a:solidFill>
                <a:srgbClr val="002060"/>
              </a:solidFill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hr-HR" kern="0" dirty="0">
                <a:solidFill>
                  <a:srgbClr val="002060"/>
                </a:solidFill>
                <a:cs typeface="Arial" pitchFamily="34" charset="0"/>
              </a:rPr>
              <a:t>		antibiotici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r-HR" kern="0" dirty="0">
                <a:solidFill>
                  <a:srgbClr val="002060"/>
                </a:solidFill>
                <a:cs typeface="Arial" pitchFamily="34" charset="0"/>
              </a:rPr>
              <a:t>		biološka th: infliksimab, </a:t>
            </a:r>
            <a:r>
              <a:rPr lang="hr-HR" kern="0" dirty="0" smtClean="0">
                <a:solidFill>
                  <a:srgbClr val="002060"/>
                </a:solidFill>
                <a:cs typeface="Arial" pitchFamily="34" charset="0"/>
              </a:rPr>
              <a:t>adalimumab,golimumab,vedolizumab</a:t>
            </a:r>
            <a:endParaRPr lang="hr-HR" kern="0" dirty="0">
              <a:solidFill>
                <a:srgbClr val="002060"/>
              </a:solidFill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hr-HR" kern="0" dirty="0">
                <a:cs typeface="Arial" pitchFamily="34" charset="0"/>
              </a:rPr>
              <a:t>	</a:t>
            </a:r>
            <a:r>
              <a:rPr lang="hr-HR" b="1" i="1" kern="0" dirty="0">
                <a:solidFill>
                  <a:srgbClr val="002060"/>
                </a:solidFill>
                <a:cs typeface="Arial" pitchFamily="34" charset="0"/>
              </a:rPr>
              <a:t>NUTRITIVNA POTPORA</a:t>
            </a:r>
            <a:r>
              <a:rPr lang="hr-HR" b="1" kern="0" dirty="0">
                <a:solidFill>
                  <a:srgbClr val="002060"/>
                </a:solidFill>
                <a:cs typeface="Arial" pitchFamily="34" charset="0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r-HR" sz="1800" kern="0" dirty="0">
                <a:solidFill>
                  <a:schemeClr val="tx2"/>
                </a:solidFill>
                <a:latin typeface="+mn-lt"/>
              </a:rPr>
              <a:t>	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hr-HR" sz="1800" kern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3980" name="Rectangle 4"/>
          <p:cNvSpPr>
            <a:spLocks noChangeArrowheads="1"/>
          </p:cNvSpPr>
          <p:nvPr/>
        </p:nvSpPr>
        <p:spPr bwMode="auto">
          <a:xfrm>
            <a:off x="6477000" y="42926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hr-HR" altLang="sr-Latn-RS" sz="2000" b="1">
                <a:solidFill>
                  <a:srgbClr val="002060"/>
                </a:solidFill>
                <a:latin typeface="Arial" panose="020B0604020202020204" pitchFamily="34" charset="0"/>
              </a:rPr>
              <a:t>konvencionalna th</a:t>
            </a:r>
            <a:endParaRPr lang="en-GB" altLang="sr-Latn-RS" sz="20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4" name="Desna vitičasta zagrada 13"/>
          <p:cNvSpPr/>
          <p:nvPr/>
        </p:nvSpPr>
        <p:spPr>
          <a:xfrm>
            <a:off x="6084888" y="3429000"/>
            <a:ext cx="503237" cy="22320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cxnSp>
        <p:nvCxnSpPr>
          <p:cNvPr id="16" name="Ravni poveznik sa strelicom 15"/>
          <p:cNvCxnSpPr/>
          <p:nvPr/>
        </p:nvCxnSpPr>
        <p:spPr>
          <a:xfrm>
            <a:off x="3924300" y="2060575"/>
            <a:ext cx="0" cy="792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ni poveznik sa strelicom 17"/>
          <p:cNvCxnSpPr/>
          <p:nvPr/>
        </p:nvCxnSpPr>
        <p:spPr>
          <a:xfrm flipH="1">
            <a:off x="5219700" y="1412875"/>
            <a:ext cx="792163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sa strelicom 19"/>
          <p:cNvCxnSpPr/>
          <p:nvPr/>
        </p:nvCxnSpPr>
        <p:spPr>
          <a:xfrm>
            <a:off x="6227763" y="1412875"/>
            <a:ext cx="936625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0" y="1016000"/>
            <a:ext cx="9144000" cy="46038"/>
          </a:xfrm>
          <a:prstGeom prst="round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23293" y="6325067"/>
            <a:ext cx="3841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Vucelić et al.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Acta Med Croatica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187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101755" y="990979"/>
            <a:ext cx="5003800" cy="5689600"/>
          </a:xfrm>
          <a:prstGeom prst="rect">
            <a:avLst/>
          </a:prstGeom>
          <a:solidFill>
            <a:srgbClr val="CC0066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914400" lvl="1" indent="-457200" algn="ctr" eaLnBrk="1" hangingPunct="1">
              <a:defRPr/>
            </a:pPr>
            <a:r>
              <a:rPr lang="hr-HR" dirty="0">
                <a:solidFill>
                  <a:schemeClr val="bg1"/>
                </a:solidFill>
                <a:latin typeface="Arial" charset="0"/>
              </a:rPr>
              <a:t>Upalna bolest crijeva se javlja u svakoj </a:t>
            </a:r>
          </a:p>
          <a:p>
            <a:pPr marL="457200" indent="-457200" algn="ctr" eaLnBrk="1" hangingPunct="1">
              <a:defRPr/>
            </a:pPr>
            <a:r>
              <a:rPr lang="hr-HR" dirty="0">
                <a:solidFill>
                  <a:schemeClr val="bg1"/>
                </a:solidFill>
                <a:latin typeface="Arial" charset="0"/>
              </a:rPr>
              <a:t>	životnoj dobi, kronična je i neizlječiva. </a:t>
            </a:r>
          </a:p>
          <a:p>
            <a:pPr algn="ctr" eaLnBrk="1" hangingPunct="1">
              <a:defRPr/>
            </a:pPr>
            <a:endParaRPr lang="hr-HR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  <a:latin typeface="Arial" charset="0"/>
              </a:rPr>
              <a:t>       </a:t>
            </a:r>
            <a:r>
              <a:rPr lang="hr-HR" dirty="0" err="1">
                <a:solidFill>
                  <a:schemeClr val="bg1"/>
                </a:solidFill>
                <a:latin typeface="Arial" charset="0"/>
              </a:rPr>
              <a:t>Incidencija</a:t>
            </a:r>
            <a:r>
              <a:rPr lang="hr-HR" dirty="0">
                <a:solidFill>
                  <a:schemeClr val="bg1"/>
                </a:solidFill>
                <a:latin typeface="Arial" charset="0"/>
              </a:rPr>
              <a:t> bolesti raste.</a:t>
            </a:r>
          </a:p>
          <a:p>
            <a:pPr algn="ctr" eaLnBrk="1" hangingPunct="1">
              <a:defRPr/>
            </a:pPr>
            <a:endParaRPr lang="hr-HR" dirty="0">
              <a:solidFill>
                <a:schemeClr val="bg1"/>
              </a:solidFill>
              <a:latin typeface="Arial" charset="0"/>
            </a:endParaRPr>
          </a:p>
          <a:p>
            <a:pPr marL="457200" indent="-457200" algn="ctr" eaLnBrk="1" hangingPunct="1">
              <a:defRPr/>
            </a:pPr>
            <a:r>
              <a:rPr lang="hr-HR" dirty="0">
                <a:solidFill>
                  <a:schemeClr val="bg1"/>
                </a:solidFill>
                <a:latin typeface="Arial" charset="0"/>
              </a:rPr>
              <a:t>	Nema </a:t>
            </a:r>
            <a:r>
              <a:rPr lang="hr-HR" dirty="0" err="1">
                <a:solidFill>
                  <a:schemeClr val="bg1"/>
                </a:solidFill>
                <a:latin typeface="Arial" charset="0"/>
              </a:rPr>
              <a:t>patognomoničnog</a:t>
            </a:r>
            <a:r>
              <a:rPr lang="hr-HR" dirty="0">
                <a:solidFill>
                  <a:schemeClr val="bg1"/>
                </a:solidFill>
                <a:latin typeface="Arial" charset="0"/>
              </a:rPr>
              <a:t> testa za </a:t>
            </a:r>
          </a:p>
          <a:p>
            <a:pPr marL="457200" indent="-457200" algn="ctr" eaLnBrk="1" hangingPunct="1">
              <a:defRPr/>
            </a:pPr>
            <a:r>
              <a:rPr lang="hr-HR" dirty="0">
                <a:solidFill>
                  <a:schemeClr val="bg1"/>
                </a:solidFill>
                <a:latin typeface="Arial" charset="0"/>
              </a:rPr>
              <a:t>	dijagnostiku bolesti.</a:t>
            </a:r>
          </a:p>
          <a:p>
            <a:pPr algn="ctr" eaLnBrk="1" hangingPunct="1">
              <a:defRPr/>
            </a:pPr>
            <a:endParaRPr lang="hr-HR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  <a:latin typeface="Arial" charset="0"/>
              </a:rPr>
              <a:t>       U kliničkoj slici bolesti treba razlikovati</a:t>
            </a:r>
          </a:p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  <a:latin typeface="Arial" charset="0"/>
              </a:rPr>
              <a:t>       mnoštvo različitih oblika.</a:t>
            </a:r>
          </a:p>
          <a:p>
            <a:pPr algn="ctr" eaLnBrk="1" hangingPunct="1">
              <a:defRPr/>
            </a:pPr>
            <a:endParaRPr lang="hr-HR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  <a:latin typeface="Arial" charset="0"/>
              </a:rPr>
              <a:t>       </a:t>
            </a:r>
            <a:r>
              <a:rPr lang="hr-HR" dirty="0" err="1">
                <a:solidFill>
                  <a:schemeClr val="bg1"/>
                </a:solidFill>
                <a:latin typeface="Arial" charset="0"/>
              </a:rPr>
              <a:t>Imunosupresija</a:t>
            </a:r>
            <a:r>
              <a:rPr lang="hr-HR" dirty="0">
                <a:solidFill>
                  <a:schemeClr val="bg1"/>
                </a:solidFill>
                <a:latin typeface="Arial" charset="0"/>
              </a:rPr>
              <a:t> je temelj liječenja </a:t>
            </a:r>
          </a:p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  <a:latin typeface="Arial" charset="0"/>
              </a:rPr>
              <a:t>       upalnih bolesti crijeva.</a:t>
            </a:r>
          </a:p>
          <a:p>
            <a:pPr algn="ctr" eaLnBrk="1" hangingPunct="1">
              <a:defRPr/>
            </a:pPr>
            <a:endParaRPr lang="hr-HR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  <a:latin typeface="Arial" charset="0"/>
              </a:rPr>
              <a:t>       Rana dijagnoza i rana terapijska </a:t>
            </a:r>
          </a:p>
          <a:p>
            <a:pPr algn="ctr" eaLnBrk="1" hangingPunct="1">
              <a:defRPr/>
            </a:pPr>
            <a:r>
              <a:rPr lang="hr-HR" dirty="0">
                <a:solidFill>
                  <a:schemeClr val="bg1"/>
                </a:solidFill>
                <a:latin typeface="Arial" charset="0"/>
              </a:rPr>
              <a:t>       intervencija mijenja prirodni tijek bolesti.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05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aključak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912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Sartor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RB. 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Mechanisms of disease:pathogenesis of Crohn’s disease and ulcerative colitis.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 </a:t>
            </a:r>
            <a:r>
              <a:rPr lang="hr-H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Clin Pract Gastroenterol Hepatol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2006;3:390-407.</a:t>
            </a:r>
          </a:p>
          <a:p>
            <a:pPr lvl="0" algn="just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Brajdić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A, Mijandrušić Sinčić B. Insight to ethiopathogenesis of inflammatory bowel disease. U: Szabo IL, ur. Inflammatory bowel disease. Rijeka: In Tech, 2012, 1-21.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Mijandrušić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Sinčić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 et al. Incidence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of inflammatory bowel disease in Primorsko-goranska county, Croatia, 2000-2004: a pospective population-based study. </a:t>
            </a:r>
            <a:r>
              <a:rPr lang="hr-H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Scand J Gastroenterol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2006;41:437-444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Vucelić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B. Upalne bolesti crijeva. U: Vucelić B, ur.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Gastroenterologija i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hepatologija. Zagreb: Medicinska naklada; 2002, str. 723-60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Vermeire S et al. Laboratory markers in IBD: useful, magic or unnecessary toys?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Gut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2006;55:426-31.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Sipponen T, Kolho Kl. Fecal calprotectin in diagnosis and clinical assessment of inflammatory bowel disease.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Scand J Gastroenterol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2015;50:74-80.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Annese V et al. European evidence based consensus for endoscopy in inflammatory bowel disease.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Crohn’s Colitis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2013;7:982-1018.</a:t>
            </a:r>
          </a:p>
          <a:p>
            <a:pPr marL="342900" indent="-342900">
              <a:buFont typeface="+mj-lt"/>
              <a:buAutoNum type="arabicPeriod"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536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65126"/>
            <a:ext cx="7886700" cy="6213095"/>
          </a:xfrm>
        </p:spPr>
        <p:txBody>
          <a:bodyPr>
            <a:normAutofit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Magro F et al. European consensus on the histopathology of inflammatory bowel disease. </a:t>
            </a:r>
            <a:r>
              <a:rPr lang="hr-H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Crohn’s </a:t>
            </a:r>
            <a:r>
              <a:rPr lang="hr-H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Colitis 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2013;7:827-51.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Panes J et al. Systematic review: the use of ultrasonography, computed tomography and magnetic resonace imaging for the diagnosis, assessment of activity and abdominal complications of Crohn’s disease.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Alimet Pharmacol Ther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2011;34:125-45. 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Gasche C et al. A simple classification of Crohn’s disease: report of the Working party for the World Congresses of gastroenterology, Vienna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1998.Inflamm Bowel Dis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2000;6:8-15.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Satsangi J et al. The Montreal classification of inflammatory bowel disaese: controversies, consensus and implications.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Gut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2006;55:749-53.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Best WR et al. Development of a Crohn’s disease activity. National Cooperative Crohn’s Disease Study.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Gastroenterology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1976;70:439-44. 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Solberg IC et al. Clinical course in Crohn’s disease: results of a Norweigian population-basedten-year follow-up study.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Clin Gastroenterol Hepatol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;5:1430-8.  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Silverberg MS etal. Toward an integrated clinical, molecular and serological classification of inflammatory bowel disease.report of Working Party of the 2005 Montreal World Congress of Gastroenterology.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Can J Gastroenterol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2005;19(Suppl A):5-36.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Schroeder KW et al. Coated oral 5-aminosalicylic acid therapy for mildy to moderately active ulcerative colitis.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 Engl J Med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1987;317:1625-9.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Solberg IC et al. Clinical course during the first 10 years of ulcerative colitis: results from a population-based inception cohort (IBSEN Study).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Scand J Gastroenterol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2009;44:431-40.</a:t>
            </a:r>
          </a:p>
          <a:p>
            <a:pPr lvl="0">
              <a:buFont typeface="Courier New" panose="02070309020205020404" pitchFamily="49" charset="0"/>
              <a:buChar char="o"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4954003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00501"/>
            <a:ext cx="7886700" cy="584124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Danese S et al. Extraintestinal manifestations in inflammatory bowel disease.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World J Gastroenterol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2005;11:7227-36.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Harbord M et al. The First European Evidence-based Consensus on Extra-intestinal manifestation in inflammatory bowel disease.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Crohn’s Colitis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2016;10:239-254.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Vavricka SR et al. Extraintestinal manifestation of inflammatory bowel disease.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Inflamm Bowel Dis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2015;21:1982-92.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Kujundžić M i sur. Uloga biološke terapije u liječenju ekstraintestinalnih manifestcija i komplikacija upalnih boelsti crijeva.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Acta Med Croatica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2013;67:195-201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Taleban S et al. Ocular manifestations in inflammatory bowel disease are associated with other extra-intetsinal manifestations, gender, and genes inother immune-related traits.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 Crohn’s Colitis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2016;10:43-9.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Majewski S et al. Pulmonary manifestations of inflammatory bowel disease.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Arch Med Sci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2015;11:1179-88.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Corica J et al. Renal involvment in inflammatory bowel disease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J Crohn’s Colitis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2016;10:226-35.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Vucelić B et al. Hrvatski konsenzus o liječenju upalnih bolesti crijeva biološkom terapijom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Acta Med Croatica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2013;67:75-87.</a:t>
            </a:r>
          </a:p>
          <a:p>
            <a:pPr>
              <a:buFont typeface="Courier New" panose="02070309020205020404" pitchFamily="49" charset="0"/>
              <a:buChar char="o"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hr-HR" sz="160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hr-HR" sz="160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>
              <a:buNone/>
            </a:pPr>
            <a:endParaRPr lang="hr-HR" sz="1600" u="sng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39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r-HR" altLang="sr-Latn-R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Anamneza </a:t>
            </a:r>
            <a:endParaRPr lang="en-GB" altLang="sr-Latn-R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106488" y="1844675"/>
            <a:ext cx="8027987" cy="3067050"/>
          </a:xfrm>
        </p:spPr>
        <p:txBody>
          <a:bodyPr rtlCol="0">
            <a:noAutofit/>
          </a:bodyPr>
          <a:lstStyle/>
          <a:p>
            <a:pPr marL="457200" indent="-457200" eaLnBrk="1" fontAlgn="auto" hangingPunct="1">
              <a:spcAft>
                <a:spcPts val="0"/>
              </a:spcAft>
              <a:defRPr/>
            </a:pPr>
            <a:endParaRPr lang="hr-HR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defRPr/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Nastup simptoma</a:t>
            </a:r>
          </a:p>
          <a:p>
            <a:pPr marL="457200" indent="-457200" eaLnBrk="1" fontAlgn="auto" hangingPunct="1">
              <a:spcAft>
                <a:spcPts val="0"/>
              </a:spcAft>
              <a:defRPr/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Priroda simptoma i povezanost s hranom, stresom…</a:t>
            </a:r>
          </a:p>
          <a:p>
            <a:pPr marL="457200" indent="-457200" eaLnBrk="1" fontAlgn="auto" hangingPunct="1">
              <a:spcAft>
                <a:spcPts val="0"/>
              </a:spcAft>
              <a:defRPr/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Epidemiološka anamneza</a:t>
            </a:r>
          </a:p>
          <a:p>
            <a:pPr marL="457200" indent="-457200" eaLnBrk="1" fontAlgn="auto" hangingPunct="1">
              <a:spcAft>
                <a:spcPts val="0"/>
              </a:spcAft>
              <a:defRPr/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Lijekovi</a:t>
            </a:r>
          </a:p>
          <a:p>
            <a:pPr marL="457200" indent="-457200" eaLnBrk="1" fontAlgn="auto" hangingPunct="1">
              <a:spcAft>
                <a:spcPts val="0"/>
              </a:spcAft>
              <a:defRPr/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Ekstraintestinalne manifestacije bolesti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7857" y="60596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1583140" y="60596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829071" y="6005857"/>
            <a:ext cx="6392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Vucelić B. Upalne bolesti crijeva. U: Vucelić B, ur. Gastroenterologija</a:t>
            </a:r>
          </a:p>
          <a:p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i hepatologija. Zagreb: Medicinska naklada; 2002, str. 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723-60.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xmlns="" val="337990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C-reaktivni protein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Sintetiziraju hepatociti inducirani proupalnim citokinima – IL6, TNF-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IL-1ß</a:t>
            </a: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Brzi rast i brzi pad koncentracije </a:t>
            </a: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10-40 mg/L 	blaga upala i virusne infekcije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50-200mg/L 	teška upala i bakterijske infekcije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&gt;200-250 mg/L 	teška stanja i opekotine</a:t>
            </a: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3235063" y="6311899"/>
            <a:ext cx="2673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Vermeire S i sur. </a:t>
            </a:r>
            <a:r>
              <a:rPr lang="hr-H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Gut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2006.</a:t>
            </a:r>
          </a:p>
        </p:txBody>
      </p:sp>
    </p:spTree>
    <p:extLst>
      <p:ext uri="{BB962C8B-B14F-4D97-AF65-F5344CB8AC3E}">
        <p14:creationId xmlns:p14="http://schemas.microsoft.com/office/powerpoint/2010/main" xmlns="" val="20354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32594"/>
            <a:ext cx="78867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CRP-cont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CD&gt;UC</a:t>
            </a:r>
          </a:p>
          <a:p>
            <a:pPr lvl="1"/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Mukoza vs transmuralna upala</a:t>
            </a:r>
          </a:p>
          <a:p>
            <a:pPr lvl="1"/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IL6, TNF-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α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IL-1ß</a:t>
            </a:r>
          </a:p>
          <a:p>
            <a:pPr marL="0" indent="0">
              <a:buNone/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CRP gene na kromosomu 1 (1q23-24)</a:t>
            </a:r>
          </a:p>
          <a:p>
            <a:pPr lvl="1"/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Individulane razlike u produkciji CRP</a:t>
            </a:r>
          </a:p>
          <a:p>
            <a:pPr lvl="1"/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Rezultati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genetskoih istraživanja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su za sada nezaključni</a:t>
            </a:r>
          </a:p>
          <a:p>
            <a:pPr marL="457200" lvl="1" indent="0">
              <a:buNone/>
            </a:pPr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CRP je najosjetljiviji marker u dijagnostici IBD-a, praćenju bolesti i učinka terapije (CD&gt;UC)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5138" y="6311899"/>
            <a:ext cx="2593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Vermeire S i sur. </a:t>
            </a:r>
            <a:r>
              <a:rPr lang="hr-H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Gut</a:t>
            </a: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xmlns="" val="112866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Drugi lab.markeri</a:t>
            </a:r>
            <a:endParaRPr lang="hr-H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ovisi o veličini i broju E, spori „peak”</a:t>
            </a:r>
          </a:p>
          <a:p>
            <a:pPr>
              <a:buFont typeface="Wingdings" panose="05000000000000000000" pitchFamily="2" charset="2"/>
              <a:buChar char="v"/>
            </a:pPr>
            <a:endParaRPr lang="hr-H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Leukociti-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utjecaj lijekova </a:t>
            </a:r>
          </a:p>
          <a:p>
            <a:pPr>
              <a:buFont typeface="Wingdings" panose="05000000000000000000" pitchFamily="2" charset="2"/>
              <a:buChar char="v"/>
            </a:pPr>
            <a:endParaRPr lang="hr-H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Trombociti-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široki raspon normalne vrijednosti</a:t>
            </a:r>
            <a:endParaRPr lang="hr-H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hr-H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Albumini-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dobar negativan marker akutne faze upale, ali i u pothranjenosti</a:t>
            </a:r>
          </a:p>
          <a:p>
            <a:pPr>
              <a:buFont typeface="Wingdings" panose="05000000000000000000" pitchFamily="2" charset="2"/>
              <a:buChar char="v"/>
            </a:pPr>
            <a:endParaRPr lang="hr-H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Orosomukoid, fibrinogen, laktoferin, ß2 mikroglobulin,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-2 globulin...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hr-H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hr-H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3515" y="6311899"/>
            <a:ext cx="5281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Vermeire S et al. </a:t>
            </a:r>
            <a:r>
              <a:rPr lang="hr-HR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Gut</a:t>
            </a:r>
            <a:r>
              <a:rPr lang="hr-H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2006.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5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2054</Words>
  <Application>Microsoft Office PowerPoint</Application>
  <PresentationFormat>Prikaz na zaslonu (4:3)</PresentationFormat>
  <Paragraphs>389</Paragraphs>
  <Slides>57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Uloženi OLE poslužitelji</vt:lpstr>
      </vt:variant>
      <vt:variant>
        <vt:i4>3</vt:i4>
      </vt:variant>
      <vt:variant>
        <vt:lpstr>Naslovi slajdova</vt:lpstr>
      </vt:variant>
      <vt:variant>
        <vt:i4>57</vt:i4>
      </vt:variant>
    </vt:vector>
  </HeadingPairs>
  <TitlesOfParts>
    <vt:vector size="61" baseType="lpstr">
      <vt:lpstr>Office Theme</vt:lpstr>
      <vt:lpstr>Bitmapafbeelding</vt:lpstr>
      <vt:lpstr>Clip</vt:lpstr>
      <vt:lpstr>Photo Editor-foto</vt:lpstr>
      <vt:lpstr>Upalne bolesti crijeva-jedna ili više bolesti?</vt:lpstr>
      <vt:lpstr>Immune resaponse</vt:lpstr>
      <vt:lpstr>Slajd 3</vt:lpstr>
      <vt:lpstr>Slajd 4</vt:lpstr>
      <vt:lpstr>Dijagnoza bolesti</vt:lpstr>
      <vt:lpstr>Anamneza </vt:lpstr>
      <vt:lpstr>C-reaktivni protein</vt:lpstr>
      <vt:lpstr>CRP-cont</vt:lpstr>
      <vt:lpstr>Drugi lab.markeri</vt:lpstr>
      <vt:lpstr>Što je kalprotektin i kako se određuje?</vt:lpstr>
      <vt:lpstr>Test za fekalni kalprotektin</vt:lpstr>
      <vt:lpstr>Endoskopske pretrage </vt:lpstr>
      <vt:lpstr>Ezofagogastroduodenoskopija i kolonoskopija + biopsija (PHD) </vt:lpstr>
      <vt:lpstr>Endoskopski nalazi</vt:lpstr>
      <vt:lpstr>Patohistološka analiza sluznice crijeva </vt:lpstr>
      <vt:lpstr>Ulcerozni kolitis-radiološki nalaz</vt:lpstr>
      <vt:lpstr>Klasične radiološke pretrage </vt:lpstr>
      <vt:lpstr>Ostale metode </vt:lpstr>
      <vt:lpstr>Ultrazvuk u IBD</vt:lpstr>
      <vt:lpstr>MR enterokolonografija</vt:lpstr>
      <vt:lpstr>znak “češlja”</vt:lpstr>
      <vt:lpstr>Slajd 22</vt:lpstr>
      <vt:lpstr>Slajd 23</vt:lpstr>
      <vt:lpstr>Fenotip Crohnove bolesti</vt:lpstr>
      <vt:lpstr>Slajd 25</vt:lpstr>
      <vt:lpstr>Slajd 26</vt:lpstr>
      <vt:lpstr>Slajd 27</vt:lpstr>
      <vt:lpstr>Ulcerozni kolitis</vt:lpstr>
      <vt:lpstr>Mayo score</vt:lpstr>
      <vt:lpstr>Slajd 30</vt:lpstr>
      <vt:lpstr>Slajd 31</vt:lpstr>
      <vt:lpstr>UC – klinički tijek bolesti</vt:lpstr>
      <vt:lpstr>Slajd 33</vt:lpstr>
      <vt:lpstr>Podjela ekstraintestinalnih manifestacija (EIM) i komplikacija (EIK)u upalnim bolestima crijeva (IBD)</vt:lpstr>
      <vt:lpstr>Slajd 35</vt:lpstr>
      <vt:lpstr>Slajd 36</vt:lpstr>
      <vt:lpstr>Slajd 37</vt:lpstr>
      <vt:lpstr>Periferna artropatija</vt:lpstr>
      <vt:lpstr>Aksijalna artropatija</vt:lpstr>
      <vt:lpstr>Kožne manifestacije </vt:lpstr>
      <vt:lpstr>Slajd 41</vt:lpstr>
      <vt:lpstr>Slajd 42</vt:lpstr>
      <vt:lpstr>Bolesti oka</vt:lpstr>
      <vt:lpstr>Udruženost očnih i drugih EIM</vt:lpstr>
      <vt:lpstr>Liječenje očnih EIM</vt:lpstr>
      <vt:lpstr>Hepato-pankreato-bilijarne EIM</vt:lpstr>
      <vt:lpstr>Primarni sklerozirajući kolangitis</vt:lpstr>
      <vt:lpstr>PSC- dijagnostika</vt:lpstr>
      <vt:lpstr>Terapija PSC</vt:lpstr>
      <vt:lpstr>Nadzorne kolonoskopije i imaging</vt:lpstr>
      <vt:lpstr>Plućne manifestacije IBD-a</vt:lpstr>
      <vt:lpstr>IBD i bolesti bubrega</vt:lpstr>
      <vt:lpstr>Slajd 53</vt:lpstr>
      <vt:lpstr>Zaključak</vt:lpstr>
      <vt:lpstr>Literatura</vt:lpstr>
      <vt:lpstr>Slajd 56</vt:lpstr>
      <vt:lpstr>Slajd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Upalna bolest criejva- jedna ili više bolesti</dc:title>
  <dc:creator>Brankica Sinčić-Mijandrušić</dc:creator>
  <cp:lastModifiedBy>Patricija Banković Radovanović</cp:lastModifiedBy>
  <cp:revision>56</cp:revision>
  <dcterms:created xsi:type="dcterms:W3CDTF">2016-06-21T20:53:26Z</dcterms:created>
  <dcterms:modified xsi:type="dcterms:W3CDTF">2016-07-18T18:58:00Z</dcterms:modified>
</cp:coreProperties>
</file>